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89" r:id="rId10"/>
    <p:sldId id="290" r:id="rId11"/>
    <p:sldId id="265" r:id="rId12"/>
    <p:sldId id="266" r:id="rId13"/>
    <p:sldId id="291" r:id="rId14"/>
    <p:sldId id="267" r:id="rId15"/>
    <p:sldId id="292" r:id="rId16"/>
    <p:sldId id="293" r:id="rId17"/>
    <p:sldId id="268" r:id="rId18"/>
    <p:sldId id="269" r:id="rId19"/>
    <p:sldId id="270" r:id="rId20"/>
    <p:sldId id="294" r:id="rId21"/>
    <p:sldId id="295" r:id="rId22"/>
    <p:sldId id="296" r:id="rId23"/>
    <p:sldId id="297" r:id="rId24"/>
    <p:sldId id="298"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49" d="100"/>
          <a:sy n="49" d="100"/>
        </p:scale>
        <p:origin x="-9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4/7/2015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4/7/2015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Risiko  audit</a:t>
            </a:r>
            <a:br>
              <a:rPr lang="id-ID" dirty="0" smtClean="0"/>
            </a:b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356252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6062"/>
            <a:ext cx="10396882" cy="656823"/>
          </a:xfrm>
        </p:spPr>
        <p:txBody>
          <a:bodyPr>
            <a:noAutofit/>
          </a:bodyPr>
          <a:lstStyle/>
          <a:p>
            <a:r>
              <a:rPr lang="id-ID" sz="3200" dirty="0" smtClean="0"/>
              <a:t>Pertimbangan risiko audit pd tingkat saldo akun / gol.transaksi</a:t>
            </a:r>
            <a:endParaRPr lang="id-ID" sz="3200" dirty="0"/>
          </a:p>
        </p:txBody>
      </p:sp>
      <p:sp>
        <p:nvSpPr>
          <p:cNvPr id="3" name="Content Placeholder 2"/>
          <p:cNvSpPr>
            <a:spLocks noGrp="1"/>
          </p:cNvSpPr>
          <p:nvPr>
            <p:ph sz="quarter" idx="13"/>
          </p:nvPr>
        </p:nvSpPr>
        <p:spPr>
          <a:xfrm>
            <a:off x="685800" y="862886"/>
            <a:ext cx="10394707" cy="4511700"/>
          </a:xfrm>
        </p:spPr>
        <p:txBody>
          <a:bodyPr>
            <a:noAutofit/>
          </a:bodyPr>
          <a:lstStyle/>
          <a:p>
            <a:pPr marL="0" indent="0">
              <a:buNone/>
            </a:pPr>
            <a:r>
              <a:rPr lang="id-ID" sz="2400" dirty="0" smtClean="0">
                <a:solidFill>
                  <a:srgbClr val="00B050"/>
                </a:solidFill>
              </a:rPr>
              <a:t>Dengan asumsi faktor plan lain tetap, penurunan tingkat risiko audit yg dpt diterima/penurunan jumlah yg dianggap material akan menyebabkan :</a:t>
            </a:r>
          </a:p>
          <a:p>
            <a:pPr marL="457200" indent="-457200">
              <a:buAutoNum type="arabicPeriod"/>
            </a:pPr>
            <a:r>
              <a:rPr lang="id-ID" sz="2400" dirty="0" smtClean="0">
                <a:solidFill>
                  <a:srgbClr val="00B0F0"/>
                </a:solidFill>
              </a:rPr>
              <a:t>Pemilihan prosedur auditing yg lebih efektif, pelaksanaan prosedur auditing makin mendekati tgl neraca, meningkatkan luas dari prosedur auditing ttt</a:t>
            </a:r>
          </a:p>
          <a:p>
            <a:pPr marL="457200" indent="-457200">
              <a:buAutoNum type="arabicPeriod"/>
            </a:pPr>
            <a:r>
              <a:rPr lang="id-ID" sz="2400" dirty="0" smtClean="0"/>
              <a:t>Risiko audit dlm tingkat saldo akun hrs dikontrol untuk memungkinkan tingkat risiko yg rendah atas lap keu scr keseluruhan</a:t>
            </a:r>
            <a:endParaRPr lang="id-ID" sz="2400" dirty="0"/>
          </a:p>
        </p:txBody>
      </p:sp>
    </p:spTree>
    <p:extLst>
      <p:ext uri="{BB962C8B-B14F-4D97-AF65-F5344CB8AC3E}">
        <p14:creationId xmlns:p14="http://schemas.microsoft.com/office/powerpoint/2010/main" val="28306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smtClean="0">
                <a:solidFill>
                  <a:srgbClr val="FF0000"/>
                </a:solidFill>
              </a:rPr>
              <a:t>RISIKO AUDIT </a:t>
            </a:r>
            <a:r>
              <a:rPr lang="en-US" sz="3100" b="1" dirty="0" err="1">
                <a:solidFill>
                  <a:srgbClr val="FF0000"/>
                </a:solidFill>
              </a:rPr>
              <a:t>lanjutan</a:t>
            </a:r>
            <a:r>
              <a:rPr lang="en-US" sz="3100" b="1" dirty="0">
                <a:solidFill>
                  <a:srgbClr val="FF0000"/>
                </a:solidFill>
              </a:rPr>
              <a:t> …</a:t>
            </a:r>
            <a:r>
              <a:rPr lang="en-US" b="1" dirty="0" smtClean="0">
                <a:solidFill>
                  <a:srgbClr val="FF0000"/>
                </a:solidFill>
              </a:rPr>
              <a:t>:</a:t>
            </a:r>
            <a:endParaRPr lang="en-US"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a:bodyPr>
          <a:lstStyle/>
          <a:p>
            <a:endParaRPr lang="en-US" sz="1400" b="1" dirty="0"/>
          </a:p>
          <a:p>
            <a:pPr>
              <a:buNone/>
            </a:pPr>
            <a:r>
              <a:rPr lang="en-US" sz="2800" dirty="0" smtClean="0"/>
              <a:t>1. RISIKO</a:t>
            </a:r>
            <a:r>
              <a:rPr lang="en-US" sz="1400" dirty="0"/>
              <a:t> </a:t>
            </a:r>
            <a:r>
              <a:rPr lang="en-US" sz="2800" dirty="0" smtClean="0"/>
              <a:t>BAWAAN ADALAH KEMUNGKINAN SALAH SAJI MATERIAL SUATU ASERSI DENGAN MENGANGGAP TIDAK ADA PENGENDALIAN INTERN</a:t>
            </a:r>
          </a:p>
          <a:p>
            <a:pPr>
              <a:buFontTx/>
              <a:buChar char="-"/>
            </a:pPr>
            <a:r>
              <a:rPr lang="en-US" sz="2800" dirty="0" smtClean="0">
                <a:solidFill>
                  <a:srgbClr val="FF0000"/>
                </a:solidFill>
              </a:rPr>
              <a:t>RISIKO AKAN BERBEDA BERDASARKAN AKUN, MISAL KAS LEBIH RENTAN UNTUK DICURI DIBANDING PERSEDIAAN</a:t>
            </a:r>
          </a:p>
          <a:p>
            <a:pPr>
              <a:buFontTx/>
              <a:buChar char="-"/>
            </a:pPr>
            <a:r>
              <a:rPr lang="en-US" sz="2800" dirty="0" smtClean="0">
                <a:solidFill>
                  <a:srgbClr val="0070C0"/>
                </a:solidFill>
              </a:rPr>
              <a:t>RISIKO DITETAPKAN DG TEKNIK ANALITIKAL, INFORMASI YANG TERSEDIAN TTG PERUSAHAAN &amp; INDUSTRINYA JUGA PEMAHAMAN AUDITING MENYELURUH</a:t>
            </a:r>
          </a:p>
          <a:p>
            <a:endParaRPr lang="en-US" b="1" dirty="0"/>
          </a:p>
          <a:p>
            <a:endParaRPr lang="en-US" b="1" dirty="0" smtClean="0"/>
          </a:p>
        </p:txBody>
      </p:sp>
    </p:spTree>
    <p:extLst>
      <p:ext uri="{BB962C8B-B14F-4D97-AF65-F5344CB8AC3E}">
        <p14:creationId xmlns:p14="http://schemas.microsoft.com/office/powerpoint/2010/main" val="1707807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smtClean="0">
                <a:solidFill>
                  <a:srgbClr val="FF0000"/>
                </a:solidFill>
              </a:rPr>
              <a:t>RISIKO AUDIT </a:t>
            </a:r>
            <a:r>
              <a:rPr lang="en-US" sz="3100" b="1" dirty="0" err="1">
                <a:solidFill>
                  <a:srgbClr val="FF0000"/>
                </a:solidFill>
              </a:rPr>
              <a:t>lanjutan</a:t>
            </a:r>
            <a:r>
              <a:rPr lang="en-US" sz="3100" b="1" dirty="0">
                <a:solidFill>
                  <a:srgbClr val="FF0000"/>
                </a:solidFill>
              </a:rPr>
              <a:t> …</a:t>
            </a:r>
            <a:r>
              <a:rPr lang="en-US" b="1" dirty="0" smtClean="0">
                <a:solidFill>
                  <a:srgbClr val="FF0000"/>
                </a:solidFill>
              </a:rPr>
              <a:t>:</a:t>
            </a:r>
            <a:endParaRPr lang="en-US"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fontScale="92500"/>
          </a:bodyPr>
          <a:lstStyle/>
          <a:p>
            <a:endParaRPr lang="en-US" sz="1400" b="1" dirty="0"/>
          </a:p>
          <a:p>
            <a:pPr>
              <a:buNone/>
            </a:pPr>
            <a:r>
              <a:rPr lang="en-US" sz="3600" b="1" dirty="0" smtClean="0"/>
              <a:t>2. RISIKO PENGENDALIAN ADALAH KEMUNGKINAN SALAH SAJI MATERISAL TIDAK DAPAT DICEGAH ATAU DITEMUKAN SECARA TEPAT WAKTU OLEH PENGENDALIAN INTERN</a:t>
            </a:r>
          </a:p>
          <a:p>
            <a:pPr>
              <a:buFontTx/>
              <a:buChar char="-"/>
            </a:pPr>
            <a:r>
              <a:rPr lang="en-US" sz="3600" b="1" dirty="0" smtClean="0">
                <a:solidFill>
                  <a:srgbClr val="FF0000"/>
                </a:solidFill>
              </a:rPr>
              <a:t>RISIKO INI DITETAPKAN DENGAN MENGGUNAKAN HASIL PENGUJIAN PENGENDALIAN</a:t>
            </a:r>
            <a:endParaRPr lang="en-US" sz="3600" b="1" dirty="0"/>
          </a:p>
          <a:p>
            <a:endParaRPr lang="en-US" b="1" dirty="0" smtClean="0"/>
          </a:p>
        </p:txBody>
      </p:sp>
    </p:spTree>
    <p:extLst>
      <p:ext uri="{BB962C8B-B14F-4D97-AF65-F5344CB8AC3E}">
        <p14:creationId xmlns:p14="http://schemas.microsoft.com/office/powerpoint/2010/main" val="2403103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smtClean="0">
                <a:solidFill>
                  <a:srgbClr val="FF0000"/>
                </a:solidFill>
              </a:rPr>
              <a:t>RISIKO AUDIT </a:t>
            </a:r>
            <a:r>
              <a:rPr lang="en-US" sz="3100" b="1" dirty="0" err="1">
                <a:solidFill>
                  <a:srgbClr val="FF0000"/>
                </a:solidFill>
              </a:rPr>
              <a:t>lanjutan</a:t>
            </a:r>
            <a:r>
              <a:rPr lang="en-US" sz="3100" b="1" dirty="0">
                <a:solidFill>
                  <a:srgbClr val="FF0000"/>
                </a:solidFill>
              </a:rPr>
              <a:t> …</a:t>
            </a:r>
            <a:r>
              <a:rPr lang="en-US" b="1" dirty="0" smtClean="0">
                <a:solidFill>
                  <a:srgbClr val="FF0000"/>
                </a:solidFill>
              </a:rPr>
              <a:t>:</a:t>
            </a:r>
            <a:endParaRPr lang="en-US"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a:bodyPr>
          <a:lstStyle/>
          <a:p>
            <a:pPr marL="0" indent="0">
              <a:buNone/>
            </a:pPr>
            <a:endParaRPr lang="en-US" sz="1600" dirty="0">
              <a:solidFill>
                <a:srgbClr val="00B050"/>
              </a:solidFill>
            </a:endParaRPr>
          </a:p>
          <a:p>
            <a:pPr marL="0" indent="0">
              <a:buNone/>
            </a:pPr>
            <a:r>
              <a:rPr lang="id-ID" sz="2400" dirty="0" smtClean="0">
                <a:solidFill>
                  <a:srgbClr val="FFC000"/>
                </a:solidFill>
              </a:rPr>
              <a:t>Pertimbangan profesional digunakan untuk menangan menaksir risiko bawaan dan pengendalian</a:t>
            </a:r>
          </a:p>
          <a:p>
            <a:r>
              <a:rPr lang="id-ID" sz="2400" dirty="0" smtClean="0">
                <a:solidFill>
                  <a:srgbClr val="00B050"/>
                </a:solidFill>
              </a:rPr>
              <a:t>Penaksiran terpisah atau gabungan diperbolehkan</a:t>
            </a:r>
          </a:p>
          <a:p>
            <a:r>
              <a:rPr lang="id-ID" sz="2400" dirty="0" smtClean="0">
                <a:solidFill>
                  <a:srgbClr val="00B0F0"/>
                </a:solidFill>
              </a:rPr>
              <a:t>Jikat tingkat risiko ditaksir dibawah maksimum, dasar penaksiran harus dibuat (ceklis, kuesioner)</a:t>
            </a:r>
          </a:p>
          <a:p>
            <a:pPr marL="0" indent="0">
              <a:buNone/>
            </a:pPr>
            <a:r>
              <a:rPr lang="id-ID" sz="2400" dirty="0" smtClean="0">
                <a:solidFill>
                  <a:srgbClr val="00B0F0"/>
                </a:solidFill>
              </a:rPr>
              <a:t>Adalah memadai untuk memakai penaksiran risiko bawaan &amp; pengendalian untuk menghilangkan pengujian substantif</a:t>
            </a:r>
          </a:p>
          <a:p>
            <a:r>
              <a:rPr lang="id-ID" sz="2400" dirty="0">
                <a:solidFill>
                  <a:srgbClr val="00B050"/>
                </a:solidFill>
              </a:rPr>
              <a:t> </a:t>
            </a:r>
            <a:r>
              <a:rPr lang="id-ID" sz="2400" dirty="0" smtClean="0">
                <a:solidFill>
                  <a:srgbClr val="00B050"/>
                </a:solidFill>
              </a:rPr>
              <a:t>tetap diperlukan pengujian substantif untuk akun yang material</a:t>
            </a:r>
            <a:endParaRPr lang="en-US" sz="2400" dirty="0" smtClean="0">
              <a:solidFill>
                <a:srgbClr val="00B050"/>
              </a:solidFill>
            </a:endParaRPr>
          </a:p>
        </p:txBody>
      </p:sp>
    </p:spTree>
    <p:extLst>
      <p:ext uri="{BB962C8B-B14F-4D97-AF65-F5344CB8AC3E}">
        <p14:creationId xmlns:p14="http://schemas.microsoft.com/office/powerpoint/2010/main" val="271764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smtClean="0">
                <a:solidFill>
                  <a:srgbClr val="FF0000"/>
                </a:solidFill>
              </a:rPr>
              <a:t>RISIKO AUDIT </a:t>
            </a:r>
            <a:r>
              <a:rPr lang="en-US" sz="3100" b="1" dirty="0" err="1">
                <a:solidFill>
                  <a:srgbClr val="FF0000"/>
                </a:solidFill>
              </a:rPr>
              <a:t>lanjutan</a:t>
            </a:r>
            <a:r>
              <a:rPr lang="en-US" sz="3100" b="1" dirty="0">
                <a:solidFill>
                  <a:srgbClr val="FF0000"/>
                </a:solidFill>
              </a:rPr>
              <a:t> …</a:t>
            </a:r>
            <a:r>
              <a:rPr lang="en-US" b="1" dirty="0" smtClean="0">
                <a:solidFill>
                  <a:srgbClr val="FF0000"/>
                </a:solidFill>
              </a:rPr>
              <a:t>:</a:t>
            </a:r>
            <a:endParaRPr lang="en-US"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a:bodyPr>
          <a:lstStyle/>
          <a:p>
            <a:endParaRPr lang="en-US" sz="1400" b="1" dirty="0"/>
          </a:p>
          <a:p>
            <a:pPr>
              <a:buNone/>
            </a:pPr>
            <a:r>
              <a:rPr lang="en-US" sz="3200" b="1" dirty="0" smtClean="0">
                <a:solidFill>
                  <a:srgbClr val="FFC000"/>
                </a:solidFill>
              </a:rPr>
              <a:t>3.</a:t>
            </a:r>
            <a:r>
              <a:rPr lang="en-US" sz="3200" dirty="0" smtClean="0">
                <a:solidFill>
                  <a:srgbClr val="FFC000"/>
                </a:solidFill>
              </a:rPr>
              <a:t> RISIKO DETEKSI ADALAH KEMUNGKINAN  PROSEDUR AUDITOR MENYEBABKAN KESIMPULAN YANG TIDAK TEPAT BAHWA SALAH SAJI MATERIAL TIDAK ADA DALAM SATU ASERSI PADAHAL KENYATAANNYA SALAH SAJI TERSEBUT ADA. </a:t>
            </a:r>
            <a:r>
              <a:rPr lang="en-US" sz="3200" dirty="0" smtClean="0"/>
              <a:t>PENGUJIAN SUBSTANTIF YANG DILAKUKAN AUDITOR TERUTAMA UNTUK MEMBATASI RISIKO DETEKSI</a:t>
            </a:r>
          </a:p>
        </p:txBody>
      </p:sp>
    </p:spTree>
    <p:extLst>
      <p:ext uri="{BB962C8B-B14F-4D97-AF65-F5344CB8AC3E}">
        <p14:creationId xmlns:p14="http://schemas.microsoft.com/office/powerpoint/2010/main" val="350923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smtClean="0">
                <a:solidFill>
                  <a:srgbClr val="FF0000"/>
                </a:solidFill>
              </a:rPr>
              <a:t>RISIKO AUDIT </a:t>
            </a:r>
            <a:r>
              <a:rPr lang="en-US" sz="3100" b="1" dirty="0" err="1">
                <a:solidFill>
                  <a:srgbClr val="FF0000"/>
                </a:solidFill>
              </a:rPr>
              <a:t>lanjutan</a:t>
            </a:r>
            <a:r>
              <a:rPr lang="en-US" sz="3100" b="1" dirty="0">
                <a:solidFill>
                  <a:srgbClr val="FF0000"/>
                </a:solidFill>
              </a:rPr>
              <a:t> …</a:t>
            </a:r>
            <a:r>
              <a:rPr lang="en-US" b="1" dirty="0" smtClean="0">
                <a:solidFill>
                  <a:srgbClr val="FF0000"/>
                </a:solidFill>
              </a:rPr>
              <a:t>:</a:t>
            </a:r>
            <a:endParaRPr lang="en-US"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a:bodyPr>
          <a:lstStyle/>
          <a:p>
            <a:pPr>
              <a:buNone/>
            </a:pPr>
            <a:r>
              <a:rPr lang="en-US" sz="3200" dirty="0" smtClean="0"/>
              <a:t>RISIKO DETEKSI </a:t>
            </a:r>
            <a:r>
              <a:rPr lang="id-ID" sz="3200" dirty="0" smtClean="0"/>
              <a:t>yg diterima akan berbanding terbalik dg risiko bawaan dan risiko pengendalian</a:t>
            </a:r>
            <a:endParaRPr lang="en-US" sz="3200" dirty="0" smtClean="0"/>
          </a:p>
        </p:txBody>
      </p:sp>
    </p:spTree>
    <p:extLst>
      <p:ext uri="{BB962C8B-B14F-4D97-AF65-F5344CB8AC3E}">
        <p14:creationId xmlns:p14="http://schemas.microsoft.com/office/powerpoint/2010/main" val="174784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Autofit/>
          </a:bodyPr>
          <a:lstStyle/>
          <a:p>
            <a:r>
              <a:rPr lang="id-ID" sz="4000" b="1" dirty="0" smtClean="0">
                <a:solidFill>
                  <a:srgbClr val="FF0000"/>
                </a:solidFill>
              </a:rPr>
              <a:t>Kaitan risiko bawaan, risiko pengendalian &amp; risiko deteksi</a:t>
            </a:r>
            <a:endParaRPr lang="en-US" sz="4000"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a:bodyPr>
          <a:lstStyle/>
          <a:p>
            <a:pPr>
              <a:buNone/>
            </a:pPr>
            <a:r>
              <a:rPr lang="id-ID" sz="3200" dirty="0" smtClean="0"/>
              <a:t>Risiko bawaan dan risiko pengendalian ada secara independen dari suatu audit, sementara risiko deteksi terkait dengan efektivitas prosedur audit</a:t>
            </a:r>
            <a:endParaRPr lang="en-US" sz="3200" dirty="0" smtClean="0"/>
          </a:p>
        </p:txBody>
      </p:sp>
    </p:spTree>
    <p:extLst>
      <p:ext uri="{BB962C8B-B14F-4D97-AF65-F5344CB8AC3E}">
        <p14:creationId xmlns:p14="http://schemas.microsoft.com/office/powerpoint/2010/main" val="4171013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b="1" dirty="0" smtClean="0">
                <a:solidFill>
                  <a:srgbClr val="FF0000"/>
                </a:solidFill>
              </a:rPr>
              <a:t>MATERIALITAS</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lstStyle/>
          <a:p>
            <a:endParaRPr lang="en-US" b="1" dirty="0" smtClean="0">
              <a:solidFill>
                <a:srgbClr val="0070C0"/>
              </a:solidFill>
            </a:endParaRPr>
          </a:p>
          <a:p>
            <a:r>
              <a:rPr lang="en-US" sz="3200" dirty="0" smtClean="0">
                <a:solidFill>
                  <a:srgbClr val="0070C0"/>
                </a:solidFill>
              </a:rPr>
              <a:t>MATERIALITAS ADALAH BESARNYA PENGHILANGAN ATAU SALAH SAJI DARI SUATU INFORMASI AKUNTANSI, YANG PADA KEADAAN TERTENTU, </a:t>
            </a:r>
            <a:r>
              <a:rPr lang="en-US" sz="3200" dirty="0" smtClean="0">
                <a:solidFill>
                  <a:srgbClr val="FFC000"/>
                </a:solidFill>
              </a:rPr>
              <a:t>MENYEBABKAN PERTIMBANGAN DARI ORANG YANG MENGANDALKAN INFORMASI AKAN BERUBAH ATAU TERPENGARUH OLEH SALAH SAJI ATAU PENGHILANGAN TERSEBUT</a:t>
            </a:r>
            <a:endParaRPr lang="id-ID" sz="3200" dirty="0" smtClean="0">
              <a:solidFill>
                <a:srgbClr val="FFC000"/>
              </a:solidFill>
            </a:endParaRPr>
          </a:p>
          <a:p>
            <a:endParaRPr lang="en-US" sz="3200" dirty="0">
              <a:solidFill>
                <a:srgbClr val="0070C0"/>
              </a:solidFill>
            </a:endParaRPr>
          </a:p>
        </p:txBody>
      </p:sp>
    </p:spTree>
    <p:extLst>
      <p:ext uri="{BB962C8B-B14F-4D97-AF65-F5344CB8AC3E}">
        <p14:creationId xmlns:p14="http://schemas.microsoft.com/office/powerpoint/2010/main" val="408208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b="1" dirty="0" smtClean="0">
                <a:solidFill>
                  <a:srgbClr val="FF0000"/>
                </a:solidFill>
              </a:rPr>
              <a:t>MATERIALITAS </a:t>
            </a:r>
            <a:r>
              <a:rPr lang="en-US" sz="3200" b="1" dirty="0" err="1">
                <a:solidFill>
                  <a:srgbClr val="FF0000"/>
                </a:solidFill>
              </a:rPr>
              <a:t>lanjutan</a:t>
            </a:r>
            <a:r>
              <a:rPr lang="en-US" sz="3200" b="1" dirty="0">
                <a:solidFill>
                  <a:srgbClr val="FF0000"/>
                </a:solidFill>
              </a:rPr>
              <a:t> …</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lstStyle/>
          <a:p>
            <a:r>
              <a:rPr lang="en-US" sz="2800" dirty="0" smtClean="0">
                <a:solidFill>
                  <a:srgbClr val="00B050"/>
                </a:solidFill>
              </a:rPr>
              <a:t>MATERIALITAS DIPERTIMBANGKAN DALAM</a:t>
            </a:r>
          </a:p>
          <a:p>
            <a:pPr>
              <a:buNone/>
            </a:pPr>
            <a:r>
              <a:rPr lang="en-US" sz="2800" dirty="0" smtClean="0">
                <a:solidFill>
                  <a:srgbClr val="00B050"/>
                </a:solidFill>
              </a:rPr>
              <a:t>- PERENCANAAN AUDIT DAN PERANCANGAN AUDIT</a:t>
            </a:r>
          </a:p>
          <a:p>
            <a:pPr>
              <a:buFontTx/>
              <a:buChar char="-"/>
            </a:pPr>
            <a:r>
              <a:rPr lang="en-US" sz="2800" dirty="0" smtClean="0">
                <a:solidFill>
                  <a:srgbClr val="00B050"/>
                </a:solidFill>
              </a:rPr>
              <a:t>MENGEVALUASI HASIL AUDIT</a:t>
            </a:r>
          </a:p>
          <a:p>
            <a:r>
              <a:rPr lang="en-US" sz="2800" dirty="0" smtClean="0">
                <a:solidFill>
                  <a:srgbClr val="0070C0"/>
                </a:solidFill>
              </a:rPr>
              <a:t>MATERIALITAS DAPAT DIUKUR SECARA </a:t>
            </a:r>
            <a:r>
              <a:rPr lang="en-US" sz="2800" u="sng" dirty="0" smtClean="0">
                <a:solidFill>
                  <a:srgbClr val="0070C0"/>
                </a:solidFill>
              </a:rPr>
              <a:t>KUANTITATIF</a:t>
            </a:r>
            <a:r>
              <a:rPr lang="en-US" sz="2800" dirty="0" smtClean="0">
                <a:solidFill>
                  <a:srgbClr val="0070C0"/>
                </a:solidFill>
              </a:rPr>
              <a:t> MAUPUN </a:t>
            </a:r>
            <a:r>
              <a:rPr lang="en-US" sz="2800" u="sng" dirty="0" smtClean="0">
                <a:solidFill>
                  <a:srgbClr val="0070C0"/>
                </a:solidFill>
              </a:rPr>
              <a:t>NON KUANTITATIF</a:t>
            </a:r>
          </a:p>
          <a:p>
            <a:r>
              <a:rPr lang="en-US" sz="2800" dirty="0" smtClean="0">
                <a:solidFill>
                  <a:srgbClr val="0070C0"/>
                </a:solidFill>
              </a:rPr>
              <a:t>AUDITOR DAPAT MENETAPKAN MATERIALITAS UNTUK SETIAP LAPORAN KEUANGAN</a:t>
            </a:r>
          </a:p>
        </p:txBody>
      </p:sp>
    </p:spTree>
    <p:extLst>
      <p:ext uri="{BB962C8B-B14F-4D97-AF65-F5344CB8AC3E}">
        <p14:creationId xmlns:p14="http://schemas.microsoft.com/office/powerpoint/2010/main" val="416747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b="1" dirty="0" smtClean="0">
                <a:solidFill>
                  <a:srgbClr val="FF0000"/>
                </a:solidFill>
              </a:rPr>
              <a:t>MATERIALITAS </a:t>
            </a:r>
            <a:r>
              <a:rPr lang="en-US" sz="3200" b="1" dirty="0" err="1">
                <a:solidFill>
                  <a:srgbClr val="FF0000"/>
                </a:solidFill>
              </a:rPr>
              <a:t>lanjutan</a:t>
            </a:r>
            <a:r>
              <a:rPr lang="en-US" sz="3200" b="1" dirty="0">
                <a:solidFill>
                  <a:srgbClr val="FF0000"/>
                </a:solidFill>
              </a:rPr>
              <a:t> …</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r>
              <a:rPr lang="en-US" sz="2800" dirty="0" smtClean="0">
                <a:solidFill>
                  <a:srgbClr val="00B050"/>
                </a:solidFill>
              </a:rPr>
              <a:t>SETELAH MENENTUKAN TINGKAT MATERIALITAS UNTUK BERBAGAI JENIS LAPORAN KEUANGAN, JUMLAH TERSEBUT DIALOKASIKAN KE MASING-MASING AKUN.</a:t>
            </a:r>
          </a:p>
          <a:p>
            <a:pPr>
              <a:buFontTx/>
              <a:buChar char="-"/>
            </a:pPr>
            <a:r>
              <a:rPr lang="en-US" sz="2800" dirty="0" smtClean="0">
                <a:solidFill>
                  <a:srgbClr val="0070C0"/>
                </a:solidFill>
              </a:rPr>
              <a:t>PEMBAGIAN INI DIDASARKAN KEPADA UKURAN RELATIF DARI BERBAGAI AKUN &amp; PERTIMBANGAN PROFESIONAL</a:t>
            </a:r>
          </a:p>
          <a:p>
            <a:pPr>
              <a:buFontTx/>
              <a:buChar char="-"/>
            </a:pPr>
            <a:r>
              <a:rPr lang="en-US" sz="2800" dirty="0" smtClean="0">
                <a:solidFill>
                  <a:srgbClr val="0070C0"/>
                </a:solidFill>
              </a:rPr>
              <a:t>JUMLAH YANG TELAH DIBAGI KE MASING-MASING AKUN DIKENAL SEBAGAI SALAH SAJI YANG DAPAT DITOLERANSI</a:t>
            </a:r>
            <a:endParaRPr lang="en-US" sz="2800" dirty="0">
              <a:solidFill>
                <a:srgbClr val="0070C0"/>
              </a:solidFill>
            </a:endParaRPr>
          </a:p>
        </p:txBody>
      </p:sp>
    </p:spTree>
    <p:extLst>
      <p:ext uri="{BB962C8B-B14F-4D97-AF65-F5344CB8AC3E}">
        <p14:creationId xmlns:p14="http://schemas.microsoft.com/office/powerpoint/2010/main" val="111536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742950"/>
          </a:xfrm>
        </p:spPr>
        <p:txBody>
          <a:bodyPr>
            <a:normAutofit fontScale="90000"/>
          </a:bodyPr>
          <a:lstStyle/>
          <a:p>
            <a:r>
              <a:rPr lang="id-ID" dirty="0" smtClean="0"/>
              <a:t>Risiko audit : </a:t>
            </a:r>
            <a:endParaRPr lang="id-ID" dirty="0"/>
          </a:p>
        </p:txBody>
      </p:sp>
      <p:sp>
        <p:nvSpPr>
          <p:cNvPr id="3" name="Content Placeholder 2"/>
          <p:cNvSpPr>
            <a:spLocks noGrp="1"/>
          </p:cNvSpPr>
          <p:nvPr>
            <p:ph sz="quarter" idx="13"/>
          </p:nvPr>
        </p:nvSpPr>
        <p:spPr>
          <a:xfrm>
            <a:off x="685800" y="1328738"/>
            <a:ext cx="10394707" cy="4045847"/>
          </a:xfrm>
        </p:spPr>
        <p:txBody>
          <a:bodyPr>
            <a:normAutofit/>
          </a:bodyPr>
          <a:lstStyle/>
          <a:p>
            <a:r>
              <a:rPr lang="id-ID" sz="3600" dirty="0" smtClean="0"/>
              <a:t>Konsep fundamental yang mendasari proses audit. Karena sifat bukti audit  &amp; karakteristik kecurangan manajemen, </a:t>
            </a:r>
            <a:r>
              <a:rPr lang="id-ID" sz="3600" dirty="0" smtClean="0">
                <a:solidFill>
                  <a:srgbClr val="0070C0"/>
                </a:solidFill>
              </a:rPr>
              <a:t>seorang auditor hanya dapat memberikan jaminan memadai bukan jaminan absolut, bahwa lap. Keuangan bebas dari salah saji material</a:t>
            </a:r>
            <a:endParaRPr lang="id-ID" sz="3600" dirty="0">
              <a:solidFill>
                <a:srgbClr val="0070C0"/>
              </a:solidFill>
            </a:endParaRPr>
          </a:p>
        </p:txBody>
      </p:sp>
    </p:spTree>
    <p:extLst>
      <p:ext uri="{BB962C8B-B14F-4D97-AF65-F5344CB8AC3E}">
        <p14:creationId xmlns:p14="http://schemas.microsoft.com/office/powerpoint/2010/main" val="2585164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b="1" dirty="0" smtClean="0">
                <a:solidFill>
                  <a:srgbClr val="FF0000"/>
                </a:solidFill>
              </a:rPr>
              <a:t>MATERIALITAS </a:t>
            </a:r>
            <a:r>
              <a:rPr lang="en-US" sz="3200" b="1" dirty="0" err="1">
                <a:solidFill>
                  <a:srgbClr val="FF0000"/>
                </a:solidFill>
              </a:rPr>
              <a:t>lanjutan</a:t>
            </a:r>
            <a:r>
              <a:rPr lang="en-US" sz="3200" b="1" dirty="0">
                <a:solidFill>
                  <a:srgbClr val="FF0000"/>
                </a:solidFill>
              </a:rPr>
              <a:t> …</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lnSpcReduction="10000"/>
          </a:bodyPr>
          <a:lstStyle/>
          <a:p>
            <a:pPr marL="0" indent="0">
              <a:buNone/>
            </a:pPr>
            <a:r>
              <a:rPr lang="id-ID" sz="2800" dirty="0" smtClean="0">
                <a:solidFill>
                  <a:srgbClr val="0070C0"/>
                </a:solidFill>
              </a:rPr>
              <a:t>Contoh :</a:t>
            </a:r>
          </a:p>
          <a:p>
            <a:pPr marL="0" indent="0">
              <a:buNone/>
            </a:pPr>
            <a:r>
              <a:rPr lang="id-ID" sz="2800" dirty="0" smtClean="0">
                <a:solidFill>
                  <a:srgbClr val="0070C0"/>
                </a:solidFill>
              </a:rPr>
              <a:t>Jika rP 100 mempunyai dampak material thd laba, dan R 200 berdampak material thd posisi keuangan, maka jumlah terkecil digunakan dalam perencanaan.</a:t>
            </a:r>
            <a:endParaRPr lang="id-ID" sz="2800" dirty="0" smtClean="0">
              <a:solidFill>
                <a:srgbClr val="00B050"/>
              </a:solidFill>
            </a:endParaRPr>
          </a:p>
          <a:p>
            <a:pPr marL="0" indent="0">
              <a:buNone/>
            </a:pPr>
            <a:r>
              <a:rPr lang="id-ID" sz="2800" dirty="0" smtClean="0">
                <a:solidFill>
                  <a:srgbClr val="00B050"/>
                </a:solidFill>
              </a:rPr>
              <a:t>Alasannya:</a:t>
            </a:r>
          </a:p>
          <a:p>
            <a:pPr marL="0" indent="0">
              <a:buNone/>
            </a:pPr>
            <a:r>
              <a:rPr lang="id-ID" sz="2800" dirty="0" smtClean="0">
                <a:solidFill>
                  <a:srgbClr val="00B050"/>
                </a:solidFill>
              </a:rPr>
              <a:t>Umumnya auditor tidak dapat membedakan jenis salah sji yang akan dideteksi, dan juga krn laporan2 tsb saling terkait</a:t>
            </a:r>
            <a:endParaRPr lang="en-US" sz="2800" dirty="0">
              <a:solidFill>
                <a:srgbClr val="00B050"/>
              </a:solidFill>
            </a:endParaRPr>
          </a:p>
        </p:txBody>
      </p:sp>
    </p:spTree>
    <p:extLst>
      <p:ext uri="{BB962C8B-B14F-4D97-AF65-F5344CB8AC3E}">
        <p14:creationId xmlns:p14="http://schemas.microsoft.com/office/powerpoint/2010/main" val="1980983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Salah saji:</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lnSpcReduction="10000"/>
          </a:bodyPr>
          <a:lstStyle/>
          <a:p>
            <a:pPr marL="0" indent="0">
              <a:buNone/>
            </a:pPr>
            <a:r>
              <a:rPr lang="id-ID" sz="2800" dirty="0" smtClean="0">
                <a:solidFill>
                  <a:srgbClr val="00B0F0"/>
                </a:solidFill>
              </a:rPr>
              <a:t>Salah saji dapat terjadi sebagai akibar dari kekeliruan atau kecurangan</a:t>
            </a:r>
          </a:p>
          <a:p>
            <a:pPr marL="0" indent="0">
              <a:buNone/>
            </a:pPr>
            <a:r>
              <a:rPr lang="id-ID" sz="2800" dirty="0" smtClean="0">
                <a:solidFill>
                  <a:srgbClr val="00B0F0"/>
                </a:solidFill>
              </a:rPr>
              <a:t>Kekeliruan adalah salah saji/penghilangan yg tidak disengaja/pengungkapan dlam lap.keu.mencakup :</a:t>
            </a:r>
          </a:p>
          <a:p>
            <a:r>
              <a:rPr lang="id-ID" sz="2800" dirty="0" smtClean="0">
                <a:solidFill>
                  <a:srgbClr val="00B050"/>
                </a:solidFill>
              </a:rPr>
              <a:t>Kesalahan dlm pengumpulan/pemgolahan data</a:t>
            </a:r>
          </a:p>
          <a:p>
            <a:r>
              <a:rPr lang="id-ID" sz="2800" dirty="0" smtClean="0">
                <a:solidFill>
                  <a:srgbClr val="00B050"/>
                </a:solidFill>
              </a:rPr>
              <a:t>Estimasi akuntansi yg tdk masuk akal</a:t>
            </a:r>
          </a:p>
          <a:p>
            <a:r>
              <a:rPr lang="id-ID" sz="2800" dirty="0" smtClean="0">
                <a:solidFill>
                  <a:srgbClr val="00B050"/>
                </a:solidFill>
              </a:rPr>
              <a:t>Kekeliruan dlm penerapan prinsip akuntnasi terkait dg jumlah, klasifikasi, cara penyajian/pengungkapan</a:t>
            </a:r>
            <a:endParaRPr lang="en-US" sz="2800" dirty="0">
              <a:solidFill>
                <a:srgbClr val="00B050"/>
              </a:solidFill>
            </a:endParaRPr>
          </a:p>
        </p:txBody>
      </p:sp>
    </p:spTree>
    <p:extLst>
      <p:ext uri="{BB962C8B-B14F-4D97-AF65-F5344CB8AC3E}">
        <p14:creationId xmlns:p14="http://schemas.microsoft.com/office/powerpoint/2010/main" val="403160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Salah saji ..........</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2800" dirty="0" smtClean="0">
                <a:solidFill>
                  <a:srgbClr val="00B050"/>
                </a:solidFill>
              </a:rPr>
              <a:t>Kecurangan adalah salah saji/penghilangan yg disengaja yg timbul akibat:</a:t>
            </a:r>
          </a:p>
          <a:p>
            <a:pPr marL="0" indent="0">
              <a:buNone/>
            </a:pPr>
            <a:r>
              <a:rPr lang="id-ID" sz="2800" dirty="0" smtClean="0">
                <a:solidFill>
                  <a:srgbClr val="00B0F0"/>
                </a:solidFill>
              </a:rPr>
              <a:t>Kecurangan dalam pelaporan keuangan menyangkut manipulasi, pemalsuan, perubahan catatan akuntansi, dokumen pendukung sbg sumber data, representasi  yg salah dalam  penghilangan dari lap.keu., salah penerapan scr sengaja prinsip akuntansi yg berkaitan dg jml, klasifikasi, cara penyajian/pengungkapan</a:t>
            </a:r>
          </a:p>
          <a:p>
            <a:pPr marL="0" indent="0">
              <a:buNone/>
            </a:pPr>
            <a:endParaRPr lang="en-US" sz="2800" dirty="0">
              <a:solidFill>
                <a:srgbClr val="00B050"/>
              </a:solidFill>
            </a:endParaRPr>
          </a:p>
        </p:txBody>
      </p:sp>
    </p:spTree>
    <p:extLst>
      <p:ext uri="{BB962C8B-B14F-4D97-AF65-F5344CB8AC3E}">
        <p14:creationId xmlns:p14="http://schemas.microsoft.com/office/powerpoint/2010/main" val="2593357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Salah saji...................</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2800" dirty="0" smtClean="0">
                <a:solidFill>
                  <a:srgbClr val="00B050"/>
                </a:solidFill>
              </a:rPr>
              <a:t>Dalam mengevaluasi temuan audit:</a:t>
            </a:r>
          </a:p>
          <a:p>
            <a:r>
              <a:rPr lang="id-ID" sz="2800" dirty="0" smtClean="0">
                <a:solidFill>
                  <a:srgbClr val="FFC000"/>
                </a:solidFill>
              </a:rPr>
              <a:t>Auditor hrs mempertimbangkan dampak salah saji, baik individu maupun gabungan yg tidak dikoreksi oleh klien ( auditor seharusnya mempertimbangkan salah saji kuantitatif dan kualitatif)</a:t>
            </a:r>
          </a:p>
          <a:p>
            <a:r>
              <a:rPr lang="id-ID" sz="2800" dirty="0" smtClean="0">
                <a:solidFill>
                  <a:srgbClr val="00B050"/>
                </a:solidFill>
              </a:rPr>
              <a:t>Jumlah seluruh salah saji (salah saji diketahui, salah saji proyeksian, salah saji estimasian)</a:t>
            </a:r>
            <a:endParaRPr lang="en-US" sz="2800" dirty="0">
              <a:solidFill>
                <a:srgbClr val="00B050"/>
              </a:solidFill>
            </a:endParaRPr>
          </a:p>
        </p:txBody>
      </p:sp>
    </p:spTree>
    <p:extLst>
      <p:ext uri="{BB962C8B-B14F-4D97-AF65-F5344CB8AC3E}">
        <p14:creationId xmlns:p14="http://schemas.microsoft.com/office/powerpoint/2010/main" val="2415866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Salah saji................</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fontScale="77500" lnSpcReduction="20000"/>
          </a:bodyPr>
          <a:lstStyle/>
          <a:p>
            <a:r>
              <a:rPr lang="id-ID" sz="2800" dirty="0" smtClean="0">
                <a:solidFill>
                  <a:srgbClr val="00B0F0"/>
                </a:solidFill>
              </a:rPr>
              <a:t>Klo jumlah seluruh material, auditor hrs meminta manajemen menghilangkan salah saji material</a:t>
            </a:r>
          </a:p>
          <a:p>
            <a:r>
              <a:rPr lang="id-ID" sz="2800" dirty="0" smtClean="0">
                <a:solidFill>
                  <a:srgbClr val="00B0F0"/>
                </a:solidFill>
              </a:rPr>
              <a:t>Klo jumlah seluruh salah saji tidak material, jika ini terjadi maka auditor memutuskan bahwa risiko audit adalah rendah</a:t>
            </a:r>
          </a:p>
          <a:p>
            <a:r>
              <a:rPr lang="id-ID" sz="2800" dirty="0" smtClean="0">
                <a:solidFill>
                  <a:srgbClr val="00B050"/>
                </a:solidFill>
              </a:rPr>
              <a:t>Auditor hrs mendokumentasikan kesimpulan  mengenai apakah salah saji gab. Menyebabkan lap keu. Slah saji materialds</a:t>
            </a:r>
          </a:p>
          <a:p>
            <a:r>
              <a:rPr lang="id-ID" sz="2800" dirty="0" smtClean="0">
                <a:solidFill>
                  <a:srgbClr val="FF0000"/>
                </a:solidFill>
              </a:rPr>
              <a:t>Subjektifitas melekat umumnya menyebabkan kemungkinan salah saji lebih besar dlm akun2 yg melibatkan estimasi akuntansi ( keusangan persediaan, kolektibilitas piutang) dibanding yg didasarkan data faktual ( saldo kas, modal saham)</a:t>
            </a:r>
            <a:endParaRPr lang="en-US" sz="2800" dirty="0">
              <a:solidFill>
                <a:srgbClr val="FF0000"/>
              </a:solidFill>
            </a:endParaRPr>
          </a:p>
        </p:txBody>
      </p:sp>
    </p:spTree>
    <p:extLst>
      <p:ext uri="{BB962C8B-B14F-4D97-AF65-F5344CB8AC3E}">
        <p14:creationId xmlns:p14="http://schemas.microsoft.com/office/powerpoint/2010/main" val="3018355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0305"/>
            <a:ext cx="10396882" cy="798490"/>
          </a:xfrm>
        </p:spPr>
        <p:txBody>
          <a:bodyPr>
            <a:noAutofit/>
          </a:bodyPr>
          <a:lstStyle/>
          <a:p>
            <a:pPr algn="ctr"/>
            <a:r>
              <a:rPr lang="id-ID" sz="3200" dirty="0" smtClean="0">
                <a:solidFill>
                  <a:srgbClr val="00B0F0"/>
                </a:solidFill>
              </a:rPr>
              <a:t>PENILAIAN auditor atas RISIKO bisnis &amp; </a:t>
            </a:r>
            <a:br>
              <a:rPr lang="id-ID" sz="3200" dirty="0" smtClean="0">
                <a:solidFill>
                  <a:srgbClr val="00B0F0"/>
                </a:solidFill>
              </a:rPr>
            </a:br>
            <a:r>
              <a:rPr lang="id-ID" sz="3200" dirty="0" smtClean="0">
                <a:solidFill>
                  <a:srgbClr val="00B0F0"/>
                </a:solidFill>
              </a:rPr>
              <a:t>risiko salah saji material</a:t>
            </a:r>
            <a:endParaRPr lang="id-ID" sz="3200" dirty="0">
              <a:solidFill>
                <a:srgbClr val="00B0F0"/>
              </a:solidFill>
            </a:endParaRPr>
          </a:p>
        </p:txBody>
      </p:sp>
      <p:sp>
        <p:nvSpPr>
          <p:cNvPr id="3" name="Content Placeholder 2"/>
          <p:cNvSpPr>
            <a:spLocks noGrp="1"/>
          </p:cNvSpPr>
          <p:nvPr>
            <p:ph sz="quarter" idx="13"/>
          </p:nvPr>
        </p:nvSpPr>
        <p:spPr>
          <a:xfrm>
            <a:off x="685800" y="1159100"/>
            <a:ext cx="10394707" cy="4215486"/>
          </a:xfrm>
        </p:spPr>
        <p:txBody>
          <a:bodyPr/>
          <a:lstStyle/>
          <a:p>
            <a:endParaRPr lang="id-ID" dirty="0"/>
          </a:p>
        </p:txBody>
      </p:sp>
      <p:sp>
        <p:nvSpPr>
          <p:cNvPr id="4" name="Rounded Rectangle 3"/>
          <p:cNvSpPr/>
          <p:nvPr/>
        </p:nvSpPr>
        <p:spPr>
          <a:xfrm>
            <a:off x="3467639" y="1184855"/>
            <a:ext cx="4903630" cy="1262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00B050"/>
                </a:solidFill>
              </a:rPr>
              <a:t>Melakukan prosedur penilaian risiko :</a:t>
            </a:r>
          </a:p>
          <a:p>
            <a:pPr algn="ctr"/>
            <a:r>
              <a:rPr lang="id-ID" dirty="0" smtClean="0">
                <a:solidFill>
                  <a:srgbClr val="00B050"/>
                </a:solidFill>
              </a:rPr>
              <a:t>Bertanya kpd manajemen dll</a:t>
            </a:r>
          </a:p>
          <a:p>
            <a:pPr algn="ctr"/>
            <a:r>
              <a:rPr lang="id-ID" dirty="0" smtClean="0">
                <a:solidFill>
                  <a:srgbClr val="00B050"/>
                </a:solidFill>
              </a:rPr>
              <a:t>Prosedur analitis</a:t>
            </a:r>
          </a:p>
          <a:p>
            <a:pPr algn="ctr"/>
            <a:r>
              <a:rPr lang="id-ID" dirty="0" smtClean="0">
                <a:solidFill>
                  <a:srgbClr val="00B050"/>
                </a:solidFill>
              </a:rPr>
              <a:t>Observasi &amp; inspeksi</a:t>
            </a:r>
            <a:endParaRPr lang="id-ID" dirty="0">
              <a:solidFill>
                <a:srgbClr val="00B050"/>
              </a:solidFill>
            </a:endParaRPr>
          </a:p>
        </p:txBody>
      </p:sp>
      <p:sp>
        <p:nvSpPr>
          <p:cNvPr id="5" name="Rounded Rectangle 4"/>
          <p:cNvSpPr/>
          <p:nvPr/>
        </p:nvSpPr>
        <p:spPr>
          <a:xfrm>
            <a:off x="5125795" y="2537135"/>
            <a:ext cx="1506823" cy="953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Tujuan, stragegi &amp; risiko bisnis</a:t>
            </a:r>
            <a:endParaRPr lang="id-ID" dirty="0"/>
          </a:p>
        </p:txBody>
      </p:sp>
      <p:sp>
        <p:nvSpPr>
          <p:cNvPr id="6" name="Rounded Rectangle 5"/>
          <p:cNvSpPr/>
          <p:nvPr/>
        </p:nvSpPr>
        <p:spPr>
          <a:xfrm>
            <a:off x="7302320" y="2537134"/>
            <a:ext cx="1545465" cy="991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Ukuran kinerja entitas</a:t>
            </a:r>
            <a:endParaRPr lang="id-ID" dirty="0"/>
          </a:p>
        </p:txBody>
      </p:sp>
      <p:sp>
        <p:nvSpPr>
          <p:cNvPr id="7" name="Rounded Rectangle 6"/>
          <p:cNvSpPr/>
          <p:nvPr/>
        </p:nvSpPr>
        <p:spPr>
          <a:xfrm>
            <a:off x="9427334" y="2498499"/>
            <a:ext cx="1635617" cy="1081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Pengendalian internal</a:t>
            </a:r>
            <a:endParaRPr lang="id-ID" dirty="0"/>
          </a:p>
        </p:txBody>
      </p:sp>
      <p:sp>
        <p:nvSpPr>
          <p:cNvPr id="8" name="Rounded Rectangle 7"/>
          <p:cNvSpPr/>
          <p:nvPr/>
        </p:nvSpPr>
        <p:spPr>
          <a:xfrm>
            <a:off x="3000781" y="2601527"/>
            <a:ext cx="1532586" cy="96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Industri, regulasi &amp; faktor eksternal</a:t>
            </a:r>
            <a:endParaRPr lang="id-ID" sz="1600" dirty="0"/>
          </a:p>
        </p:txBody>
      </p:sp>
      <p:sp>
        <p:nvSpPr>
          <p:cNvPr id="9" name="Rounded Rectangle 8"/>
          <p:cNvSpPr/>
          <p:nvPr/>
        </p:nvSpPr>
        <p:spPr>
          <a:xfrm>
            <a:off x="785611" y="2524255"/>
            <a:ext cx="1545468" cy="1056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Sifat entitas</a:t>
            </a:r>
            <a:endParaRPr lang="id-ID" dirty="0"/>
          </a:p>
        </p:txBody>
      </p:sp>
      <p:sp>
        <p:nvSpPr>
          <p:cNvPr id="10" name="Rounded Rectangle 9"/>
          <p:cNvSpPr/>
          <p:nvPr/>
        </p:nvSpPr>
        <p:spPr>
          <a:xfrm>
            <a:off x="2717442" y="3683353"/>
            <a:ext cx="6387921" cy="528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Mengidentifikasi risiko bisnis yg dpt berakibat salah saji material</a:t>
            </a:r>
            <a:endParaRPr lang="id-ID" dirty="0">
              <a:solidFill>
                <a:schemeClr val="bg1"/>
              </a:solidFill>
            </a:endParaRPr>
          </a:p>
        </p:txBody>
      </p:sp>
      <p:sp>
        <p:nvSpPr>
          <p:cNvPr id="11" name="Rounded Rectangle 10"/>
          <p:cNvSpPr/>
          <p:nvPr/>
        </p:nvSpPr>
        <p:spPr>
          <a:xfrm>
            <a:off x="2768958" y="4327298"/>
            <a:ext cx="6336405" cy="540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Mengevaluasi proses penilaian risiko entitas</a:t>
            </a:r>
          </a:p>
          <a:p>
            <a:pPr algn="ctr"/>
            <a:r>
              <a:rPr lang="id-ID" dirty="0" smtClean="0">
                <a:solidFill>
                  <a:schemeClr val="bg1"/>
                </a:solidFill>
              </a:rPr>
              <a:t> (bgm manajemen merespons)</a:t>
            </a:r>
            <a:endParaRPr lang="id-ID" dirty="0">
              <a:solidFill>
                <a:schemeClr val="bg1"/>
              </a:solidFill>
            </a:endParaRPr>
          </a:p>
        </p:txBody>
      </p:sp>
      <p:sp>
        <p:nvSpPr>
          <p:cNvPr id="12" name="Rounded Rectangle 11"/>
          <p:cNvSpPr/>
          <p:nvPr/>
        </p:nvSpPr>
        <p:spPr>
          <a:xfrm>
            <a:off x="2743200" y="4997001"/>
            <a:ext cx="6387921" cy="493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Menilai riiko salah saji material thd lap keu &amp; tingkat asersi</a:t>
            </a:r>
            <a:endParaRPr lang="id-ID" dirty="0">
              <a:solidFill>
                <a:schemeClr val="bg1"/>
              </a:solidFill>
            </a:endParaRPr>
          </a:p>
        </p:txBody>
      </p:sp>
    </p:spTree>
    <p:extLst>
      <p:ext uri="{BB962C8B-B14F-4D97-AF65-F5344CB8AC3E}">
        <p14:creationId xmlns:p14="http://schemas.microsoft.com/office/powerpoint/2010/main" val="229820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Bertanya kepada manajemen</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r>
              <a:rPr lang="id-ID" sz="2800" dirty="0" smtClean="0">
                <a:solidFill>
                  <a:srgbClr val="0070C0"/>
                </a:solidFill>
              </a:rPr>
              <a:t>Orang yg bertANGGUNGJAWAB THD TATA KELOLA (DEWAN DIREKSI &amp; KOMITE AUDIT)</a:t>
            </a:r>
          </a:p>
          <a:p>
            <a:r>
              <a:rPr lang="id-ID" sz="2800" dirty="0" smtClean="0">
                <a:solidFill>
                  <a:srgbClr val="0070C0"/>
                </a:solidFill>
              </a:rPr>
              <a:t>PERSONAL AUDIT INTERN</a:t>
            </a:r>
          </a:p>
          <a:p>
            <a:r>
              <a:rPr lang="id-ID" sz="2800" dirty="0" smtClean="0">
                <a:solidFill>
                  <a:srgbClr val="0070C0"/>
                </a:solidFill>
              </a:rPr>
              <a:t>KARYAWAN YG TERLIBAT DALAM PERMULAAN, OTORISASI, PEMROSESAN &amp; MENCATAT TRANSAKSI YG KOMPLEK DAN TIDAK BIASA</a:t>
            </a:r>
          </a:p>
          <a:p>
            <a:r>
              <a:rPr lang="id-ID" sz="2800" dirty="0" smtClean="0">
                <a:solidFill>
                  <a:srgbClr val="0070C0"/>
                </a:solidFill>
              </a:rPr>
              <a:t>BAGIAN LEGAL INTERNAL / PENASEHAT</a:t>
            </a:r>
          </a:p>
          <a:p>
            <a:r>
              <a:rPr lang="id-ID" sz="2800" dirty="0" smtClean="0">
                <a:solidFill>
                  <a:srgbClr val="0070C0"/>
                </a:solidFill>
              </a:rPr>
              <a:t>PERSONAL PRODUKSI, PEMASARAN, PENJUALAN DLL</a:t>
            </a:r>
            <a:endParaRPr lang="en-US" sz="2800" dirty="0">
              <a:solidFill>
                <a:srgbClr val="0070C0"/>
              </a:solidFill>
            </a:endParaRPr>
          </a:p>
        </p:txBody>
      </p:sp>
    </p:spTree>
    <p:extLst>
      <p:ext uri="{BB962C8B-B14F-4D97-AF65-F5344CB8AC3E}">
        <p14:creationId xmlns:p14="http://schemas.microsoft.com/office/powerpoint/2010/main" val="273911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 PROSEDUR ANALITIS</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2800" dirty="0" smtClean="0">
                <a:solidFill>
                  <a:srgbClr val="0070C0"/>
                </a:solidFill>
              </a:rPr>
              <a:t>1. EVALUASI INFORMASI KEUANGAN &amp; NON KEUANGAN</a:t>
            </a:r>
          </a:p>
          <a:p>
            <a:pPr marL="0" indent="0">
              <a:buNone/>
            </a:pPr>
            <a:r>
              <a:rPr lang="id-ID" sz="2800" dirty="0" smtClean="0">
                <a:solidFill>
                  <a:srgbClr val="0070C0"/>
                </a:solidFill>
              </a:rPr>
              <a:t>2. MERENCANAKAN AUDIT</a:t>
            </a:r>
          </a:p>
          <a:p>
            <a:pPr marL="0" indent="0">
              <a:buNone/>
            </a:pPr>
            <a:r>
              <a:rPr lang="id-ID" sz="2800" dirty="0" smtClean="0">
                <a:solidFill>
                  <a:srgbClr val="0070C0"/>
                </a:solidFill>
              </a:rPr>
              <a:t>3. PROSEDUR PENILAIAN RISIKO UNTUK MEMBANTU AUDITOR DLM MEMAHAMI ENTITAS DAN LINGKUNGAN DLM MENENTUKAN AREA YG DPT MEWAKILI RISIKO TTT YG RELEVAN DG AUDIT</a:t>
            </a:r>
          </a:p>
          <a:p>
            <a:pPr marL="0" indent="0">
              <a:buNone/>
            </a:pPr>
            <a:r>
              <a:rPr lang="id-ID" sz="2800" dirty="0" smtClean="0">
                <a:solidFill>
                  <a:srgbClr val="0070C0"/>
                </a:solidFill>
              </a:rPr>
              <a:t>4. MENGEMBANGAN EKSPEKTASI HUB YG MASUK AKAL YG DIHARAPKAN ADA ( BAB 5)</a:t>
            </a:r>
            <a:endParaRPr lang="en-US" sz="2800" dirty="0">
              <a:solidFill>
                <a:srgbClr val="0070C0"/>
              </a:solidFill>
            </a:endParaRPr>
          </a:p>
        </p:txBody>
      </p:sp>
    </p:spTree>
    <p:extLst>
      <p:ext uri="{BB962C8B-B14F-4D97-AF65-F5344CB8AC3E}">
        <p14:creationId xmlns:p14="http://schemas.microsoft.com/office/powerpoint/2010/main" val="2076184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id-ID" b="1" dirty="0" smtClean="0">
                <a:solidFill>
                  <a:srgbClr val="FF0000"/>
                </a:solidFill>
              </a:rPr>
              <a:t> OBSERVASI &amp; INSPEKSI</a:t>
            </a:r>
            <a:endParaRPr lang="en-US"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514350" indent="-514350">
              <a:buAutoNum type="arabicPeriod"/>
            </a:pPr>
            <a:r>
              <a:rPr lang="id-ID" sz="2800" dirty="0" smtClean="0">
                <a:solidFill>
                  <a:srgbClr val="0070C0"/>
                </a:solidFill>
              </a:rPr>
              <a:t> OBSERVASI PD AKTIVITAS &amp; OPERASI ENTITAS</a:t>
            </a:r>
          </a:p>
          <a:p>
            <a:pPr marL="514350" indent="-514350">
              <a:buAutoNum type="arabicPeriod"/>
            </a:pPr>
            <a:r>
              <a:rPr lang="id-ID" sz="2800" dirty="0" smtClean="0">
                <a:solidFill>
                  <a:srgbClr val="0070C0"/>
                </a:solidFill>
              </a:rPr>
              <a:t>INSPEKSI DOKUMEN</a:t>
            </a:r>
          </a:p>
          <a:p>
            <a:pPr marL="514350" indent="-514350">
              <a:buAutoNum type="arabicPeriod"/>
            </a:pPr>
            <a:r>
              <a:rPr lang="id-ID" sz="2800" dirty="0" smtClean="0">
                <a:solidFill>
                  <a:srgbClr val="0070C0"/>
                </a:solidFill>
              </a:rPr>
              <a:t>MEMBACA LAPORAN2 YG DISUSUN MANAJEMEN (TERMASUK PERKEMBANGAN DAN TREN INDUSTRI, LAP INTERIM TH BERJALAN)</a:t>
            </a:r>
          </a:p>
          <a:p>
            <a:pPr marL="514350" indent="-514350">
              <a:buAutoNum type="arabicPeriod"/>
            </a:pPr>
            <a:r>
              <a:rPr lang="id-ID" sz="2800" dirty="0" smtClean="0">
                <a:solidFill>
                  <a:srgbClr val="0070C0"/>
                </a:solidFill>
              </a:rPr>
              <a:t>KUNJUNGI TEMPAT ENTITAS &amp; FASILITAS PABRIK</a:t>
            </a:r>
          </a:p>
          <a:p>
            <a:pPr marL="514350" indent="-514350">
              <a:buAutoNum type="arabicPeriod"/>
            </a:pPr>
            <a:r>
              <a:rPr lang="id-ID" sz="2800" dirty="0" smtClean="0">
                <a:solidFill>
                  <a:srgbClr val="0070C0"/>
                </a:solidFill>
              </a:rPr>
              <a:t>MELACAK TRANSAKSI MELALUI SISTEM INFORMASI YG RELEVAN DARI PELAPORAN KEUANGAN</a:t>
            </a:r>
            <a:endParaRPr lang="en-US" sz="2800" dirty="0">
              <a:solidFill>
                <a:srgbClr val="0070C0"/>
              </a:solidFill>
            </a:endParaRPr>
          </a:p>
        </p:txBody>
      </p:sp>
    </p:spTree>
    <p:extLst>
      <p:ext uri="{BB962C8B-B14F-4D97-AF65-F5344CB8AC3E}">
        <p14:creationId xmlns:p14="http://schemas.microsoft.com/office/powerpoint/2010/main" val="1677140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 SIFAT DAN ENTITAS</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514350" indent="-514350">
              <a:buAutoNum type="arabicPeriod"/>
            </a:pPr>
            <a:r>
              <a:rPr lang="id-ID" sz="2800" dirty="0" smtClean="0">
                <a:solidFill>
                  <a:srgbClr val="0070C0"/>
                </a:solidFill>
              </a:rPr>
              <a:t> STRUKTUR ORGANISASI ENTITAS DAN PERSONAL TAS</a:t>
            </a:r>
          </a:p>
          <a:p>
            <a:pPr marL="514350" indent="-514350">
              <a:buAutoNum type="arabicPeriod"/>
            </a:pPr>
            <a:r>
              <a:rPr lang="id-ID" sz="2800" dirty="0" smtClean="0">
                <a:solidFill>
                  <a:srgbClr val="0070C0"/>
                </a:solidFill>
              </a:rPr>
              <a:t>SUMBER2 PEMBIAYAAN AKTIVITAS OPERASIONAL DAN INVESTASI ENTITAS</a:t>
            </a:r>
          </a:p>
          <a:p>
            <a:pPr marL="514350" indent="-514350">
              <a:buAutoNum type="arabicPeriod"/>
            </a:pPr>
            <a:r>
              <a:rPr lang="id-ID" sz="2800" dirty="0" smtClean="0">
                <a:solidFill>
                  <a:srgbClr val="0070C0"/>
                </a:solidFill>
              </a:rPr>
              <a:t>KARAKTERISTIK OPERASI ENTITAS ( UKURAN &amp; KOMPLEKSITAS)</a:t>
            </a:r>
          </a:p>
          <a:p>
            <a:pPr marL="514350" indent="-514350">
              <a:buAutoNum type="arabicPeriod"/>
            </a:pPr>
            <a:r>
              <a:rPr lang="id-ID" sz="2800" dirty="0" smtClean="0">
                <a:solidFill>
                  <a:srgbClr val="0070C0"/>
                </a:solidFill>
              </a:rPr>
              <a:t>SUMBER2 PENGHASILAN ENTITAS</a:t>
            </a:r>
          </a:p>
          <a:p>
            <a:pPr marL="514350" indent="-514350">
              <a:buAutoNum type="arabicPeriod"/>
            </a:pPr>
            <a:r>
              <a:rPr lang="id-ID" sz="2800" dirty="0" smtClean="0">
                <a:solidFill>
                  <a:srgbClr val="0070C0"/>
                </a:solidFill>
              </a:rPr>
              <a:t>HUB.PEMASOK UTAMA DAN KONSUMEN</a:t>
            </a:r>
            <a:endParaRPr lang="en-US" sz="2800" dirty="0">
              <a:solidFill>
                <a:srgbClr val="0070C0"/>
              </a:solidFill>
            </a:endParaRPr>
          </a:p>
        </p:txBody>
      </p:sp>
    </p:spTree>
    <p:extLst>
      <p:ext uri="{BB962C8B-B14F-4D97-AF65-F5344CB8AC3E}">
        <p14:creationId xmlns:p14="http://schemas.microsoft.com/office/powerpoint/2010/main" val="323533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742950"/>
          </a:xfrm>
        </p:spPr>
        <p:txBody>
          <a:bodyPr>
            <a:normAutofit fontScale="90000"/>
          </a:bodyPr>
          <a:lstStyle/>
          <a:p>
            <a:r>
              <a:rPr lang="id-ID" dirty="0" smtClean="0"/>
              <a:t>Risiko audit : </a:t>
            </a:r>
            <a:endParaRPr lang="id-ID" dirty="0"/>
          </a:p>
        </p:txBody>
      </p:sp>
      <p:sp>
        <p:nvSpPr>
          <p:cNvPr id="3" name="Content Placeholder 2"/>
          <p:cNvSpPr>
            <a:spLocks noGrp="1"/>
          </p:cNvSpPr>
          <p:nvPr>
            <p:ph sz="quarter" idx="13"/>
          </p:nvPr>
        </p:nvSpPr>
        <p:spPr>
          <a:xfrm>
            <a:off x="685800" y="1328738"/>
            <a:ext cx="10394707" cy="4045847"/>
          </a:xfrm>
        </p:spPr>
        <p:txBody>
          <a:bodyPr>
            <a:normAutofit fontScale="92500" lnSpcReduction="20000"/>
          </a:bodyPr>
          <a:lstStyle/>
          <a:p>
            <a:r>
              <a:rPr lang="id-ID" sz="3600" dirty="0" smtClean="0"/>
              <a:t> bahwa auditor menyatakan sebuah opini audit tidak pantas ketika laporan keuangn disalahsajikan secara material</a:t>
            </a:r>
          </a:p>
          <a:p>
            <a:r>
              <a:rPr lang="id-ID" sz="3600" dirty="0" smtClean="0">
                <a:solidFill>
                  <a:srgbClr val="00B050"/>
                </a:solidFill>
              </a:rPr>
              <a:t>Secara sederhana risiko audit adalah risiko bahwa seorng auditor akan menerbitkan pernyatan wajar tanpa pengecualian pada laporan keuangn dengan salah saji material</a:t>
            </a:r>
            <a:endParaRPr lang="id-ID" sz="3600" dirty="0">
              <a:solidFill>
                <a:srgbClr val="00B050"/>
              </a:solidFill>
            </a:endParaRPr>
          </a:p>
        </p:txBody>
      </p:sp>
    </p:spTree>
    <p:extLst>
      <p:ext uri="{BB962C8B-B14F-4D97-AF65-F5344CB8AC3E}">
        <p14:creationId xmlns:p14="http://schemas.microsoft.com/office/powerpoint/2010/main" val="114747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 INDUSTRI, PERATURAN &amp; FAKTOR EKSTERNAL</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2400" dirty="0" smtClean="0">
                <a:solidFill>
                  <a:srgbClr val="0070C0"/>
                </a:solidFill>
              </a:rPr>
              <a:t>RELEVAN BAGI PEMAHAMAN AUDITOR ATAS ENTITAS.</a:t>
            </a:r>
          </a:p>
          <a:p>
            <a:pPr marL="0" indent="0">
              <a:buNone/>
            </a:pPr>
            <a:r>
              <a:rPr lang="id-ID" sz="2400" dirty="0" smtClean="0">
                <a:solidFill>
                  <a:srgbClr val="0070C0"/>
                </a:solidFill>
              </a:rPr>
              <a:t>FAKTOR2 INI MEMBANTU AUDITOR DLM MENGIDENTIFIKASI RISIKO SALAH SAJI MATERIAL</a:t>
            </a:r>
          </a:p>
          <a:p>
            <a:pPr marL="0" indent="0">
              <a:buNone/>
            </a:pPr>
            <a:r>
              <a:rPr lang="id-ID" sz="2400" dirty="0" smtClean="0">
                <a:solidFill>
                  <a:srgbClr val="FF0000"/>
                </a:solidFill>
              </a:rPr>
              <a:t>1. KONDISI INDUSTRI :</a:t>
            </a:r>
          </a:p>
          <a:p>
            <a:pPr marL="457200" indent="-457200">
              <a:buAutoNum type="alphaUcPeriod"/>
            </a:pPr>
            <a:r>
              <a:rPr lang="id-ID" sz="2400" dirty="0" smtClean="0">
                <a:solidFill>
                  <a:srgbClr val="0070C0"/>
                </a:solidFill>
              </a:rPr>
              <a:t>PASAR &amp; PERSAINGAN, TERMASUK PERMINTAN, KAPASITAS &amp; PERSAINGAN HARGA</a:t>
            </a:r>
          </a:p>
          <a:p>
            <a:pPr marL="457200" indent="-457200">
              <a:buAutoNum type="alphaUcPeriod"/>
            </a:pPr>
            <a:r>
              <a:rPr lang="id-ID" sz="2400" dirty="0" smtClean="0">
                <a:solidFill>
                  <a:srgbClr val="0070C0"/>
                </a:solidFill>
              </a:rPr>
              <a:t>AKTIVITAS SIKLUS ATAU MUSIMANS</a:t>
            </a:r>
          </a:p>
          <a:p>
            <a:pPr marL="457200" indent="-457200">
              <a:buAutoNum type="alphaUcPeriod"/>
            </a:pPr>
            <a:r>
              <a:rPr lang="id-ID" sz="2400" dirty="0" smtClean="0">
                <a:solidFill>
                  <a:srgbClr val="0070C0"/>
                </a:solidFill>
              </a:rPr>
              <a:t>TEKNOLOGI PRODUK YANG BERKAITAN DG PRODUK ENTITAS</a:t>
            </a:r>
          </a:p>
          <a:p>
            <a:pPr marL="457200" indent="-457200">
              <a:buAutoNum type="alphaUcPeriod"/>
            </a:pPr>
            <a:r>
              <a:rPr lang="id-ID" sz="2400" dirty="0" smtClean="0">
                <a:solidFill>
                  <a:srgbClr val="0070C0"/>
                </a:solidFill>
              </a:rPr>
              <a:t>KETERSEDIAAN PERSEDIAAN DAN BIAYA</a:t>
            </a:r>
            <a:endParaRPr lang="id-ID" sz="2400" dirty="0">
              <a:solidFill>
                <a:srgbClr val="0070C0"/>
              </a:solidFill>
            </a:endParaRPr>
          </a:p>
          <a:p>
            <a:pPr marL="0" indent="0">
              <a:buNone/>
            </a:pPr>
            <a:endParaRPr lang="en-US" sz="2400" dirty="0">
              <a:solidFill>
                <a:srgbClr val="0070C0"/>
              </a:solidFill>
            </a:endParaRPr>
          </a:p>
        </p:txBody>
      </p:sp>
    </p:spTree>
    <p:extLst>
      <p:ext uri="{BB962C8B-B14F-4D97-AF65-F5344CB8AC3E}">
        <p14:creationId xmlns:p14="http://schemas.microsoft.com/office/powerpoint/2010/main" val="3624228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2.  LINGKUNGAN PERATURAN :</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2400" dirty="0" smtClean="0">
                <a:solidFill>
                  <a:srgbClr val="FF0000"/>
                </a:solidFill>
              </a:rPr>
              <a:t>A. </a:t>
            </a:r>
            <a:r>
              <a:rPr lang="id-ID" sz="2400" dirty="0" smtClean="0">
                <a:solidFill>
                  <a:srgbClr val="0070C0"/>
                </a:solidFill>
              </a:rPr>
              <a:t>PRINSIP2 AKUNTANSI &amp; PRAKTEK INDUSTRI TTT</a:t>
            </a:r>
          </a:p>
          <a:p>
            <a:pPr marL="457200" indent="-457200">
              <a:buAutoNum type="alphaUcPeriod" startAt="2"/>
            </a:pPr>
            <a:r>
              <a:rPr lang="id-ID" sz="2400" dirty="0" smtClean="0">
                <a:solidFill>
                  <a:srgbClr val="0070C0"/>
                </a:solidFill>
              </a:rPr>
              <a:t>KERANGKA KERJA PERATURAN BG INDUSTRI</a:t>
            </a:r>
          </a:p>
          <a:p>
            <a:pPr marL="457200" indent="-457200">
              <a:buAutoNum type="alphaUcPeriod" startAt="2"/>
            </a:pPr>
            <a:r>
              <a:rPr lang="id-ID" sz="2400" dirty="0" smtClean="0">
                <a:solidFill>
                  <a:srgbClr val="0070C0"/>
                </a:solidFill>
              </a:rPr>
              <a:t>PER UU &amp; PERATURAN YG SIGNIFIKAN MEMPENGARUHI OPERASI ENTITAS</a:t>
            </a:r>
          </a:p>
          <a:p>
            <a:pPr marL="457200" indent="-457200">
              <a:buAutoNum type="alphaUcPeriod" startAt="2"/>
            </a:pPr>
            <a:r>
              <a:rPr lang="id-ID" sz="2400" dirty="0" smtClean="0">
                <a:solidFill>
                  <a:srgbClr val="0070C0"/>
                </a:solidFill>
              </a:rPr>
              <a:t>PERPAJAKAN</a:t>
            </a:r>
          </a:p>
          <a:p>
            <a:pPr marL="457200" indent="-457200">
              <a:buAutoNum type="alphaUcPeriod" startAt="2"/>
            </a:pPr>
            <a:r>
              <a:rPr lang="id-ID" sz="2400" dirty="0" smtClean="0">
                <a:solidFill>
                  <a:srgbClr val="0070C0"/>
                </a:solidFill>
              </a:rPr>
              <a:t>POLICY PEMERINTAH YG MEMPENGARUHI PERILAKU BISNIS ENTITAS</a:t>
            </a:r>
          </a:p>
          <a:p>
            <a:pPr marL="457200" indent="-457200">
              <a:buAutoNum type="alphaUcPeriod" startAt="2"/>
            </a:pPr>
            <a:r>
              <a:rPr lang="id-ID" sz="2400" dirty="0" smtClean="0">
                <a:solidFill>
                  <a:srgbClr val="0070C0"/>
                </a:solidFill>
              </a:rPr>
              <a:t>PERSYARATAN LINGKUNGAN YG MEMPENGARUHI INDUSTRI &amp; BISNIS ENTITAS</a:t>
            </a:r>
            <a:endParaRPr lang="en-US" sz="2400" dirty="0">
              <a:solidFill>
                <a:srgbClr val="0070C0"/>
              </a:solidFill>
            </a:endParaRPr>
          </a:p>
        </p:txBody>
      </p:sp>
    </p:spTree>
    <p:extLst>
      <p:ext uri="{BB962C8B-B14F-4D97-AF65-F5344CB8AC3E}">
        <p14:creationId xmlns:p14="http://schemas.microsoft.com/office/powerpoint/2010/main" val="3216996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3. FAKTOR2 EKSTERNAL:</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457200" indent="-457200">
              <a:buAutoNum type="alphaUcPeriod"/>
            </a:pPr>
            <a:r>
              <a:rPr lang="id-ID" sz="3600" dirty="0" smtClean="0">
                <a:solidFill>
                  <a:srgbClr val="00B050"/>
                </a:solidFill>
              </a:rPr>
              <a:t>AKTIVITAS EKONOMI PD TINGKAT UMUM ( RESESI, BERKEMBANNG)</a:t>
            </a:r>
          </a:p>
          <a:p>
            <a:pPr marL="457200" indent="-457200">
              <a:buAutoNum type="alphaUcPeriod"/>
            </a:pPr>
            <a:r>
              <a:rPr lang="id-ID" sz="3600" dirty="0" smtClean="0">
                <a:solidFill>
                  <a:srgbClr val="00B050"/>
                </a:solidFill>
              </a:rPr>
              <a:t>TINGKAT BUNGA &amp; KETERSEDIAAN PEMBIAYAAN</a:t>
            </a:r>
          </a:p>
          <a:p>
            <a:pPr marL="457200" indent="-457200">
              <a:buAutoNum type="alphaUcPeriod"/>
            </a:pPr>
            <a:r>
              <a:rPr lang="id-ID" sz="3600" dirty="0" smtClean="0">
                <a:solidFill>
                  <a:srgbClr val="00B050"/>
                </a:solidFill>
              </a:rPr>
              <a:t>INFLASI &amp; REVALUASI MATA UANG</a:t>
            </a:r>
            <a:endParaRPr lang="en-US" sz="3600" dirty="0">
              <a:solidFill>
                <a:srgbClr val="00B050"/>
              </a:solidFill>
            </a:endParaRPr>
          </a:p>
        </p:txBody>
      </p:sp>
    </p:spTree>
    <p:extLst>
      <p:ext uri="{BB962C8B-B14F-4D97-AF65-F5344CB8AC3E}">
        <p14:creationId xmlns:p14="http://schemas.microsoft.com/office/powerpoint/2010/main" val="28678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TUJUAN, STRATEGI &amp; RISIKO BISNIS TERKAIT</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3600" dirty="0" smtClean="0">
                <a:solidFill>
                  <a:srgbClr val="00B050"/>
                </a:solidFill>
              </a:rPr>
              <a:t>AUDITOR HRS MENGIDENTIFIKASI &amp; MEMAHAMI TUJUAN &amp; STRATEGI ENTITAS YG DIGUNAKAN UNTUK MENCAPAI TUJUANNYA DAN RISIKO BISNIS TERKAIT DENGAN TUJUAN &amp; STRATEGI ITU</a:t>
            </a:r>
          </a:p>
          <a:p>
            <a:pPr marL="0" indent="0">
              <a:buNone/>
            </a:pPr>
            <a:endParaRPr lang="en-US" sz="3600" dirty="0">
              <a:solidFill>
                <a:srgbClr val="00B050"/>
              </a:solidFill>
            </a:endParaRPr>
          </a:p>
        </p:txBody>
      </p:sp>
    </p:spTree>
    <p:extLst>
      <p:ext uri="{BB962C8B-B14F-4D97-AF65-F5344CB8AC3E}">
        <p14:creationId xmlns:p14="http://schemas.microsoft.com/office/powerpoint/2010/main" val="3695990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CONTOH :TUJUAN, STRATEGI &amp; RISIKO BISNIS TERKAIT</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fontScale="77500" lnSpcReduction="20000"/>
          </a:bodyPr>
          <a:lstStyle/>
          <a:p>
            <a:pPr marL="742950" indent="-742950">
              <a:buAutoNum type="alphaLcPeriod"/>
            </a:pPr>
            <a:r>
              <a:rPr lang="id-ID" sz="3600" dirty="0" smtClean="0">
                <a:solidFill>
                  <a:srgbClr val="00B050"/>
                </a:solidFill>
              </a:rPr>
              <a:t>Perkembangan industri</a:t>
            </a:r>
          </a:p>
          <a:p>
            <a:pPr marL="742950" indent="-742950">
              <a:buAutoNum type="alphaLcPeriod"/>
            </a:pPr>
            <a:r>
              <a:rPr lang="id-ID" sz="3600" dirty="0" smtClean="0">
                <a:solidFill>
                  <a:srgbClr val="00B050"/>
                </a:solidFill>
              </a:rPr>
              <a:t>Barang &amp; jasa yg baru</a:t>
            </a:r>
          </a:p>
          <a:p>
            <a:pPr marL="742950" indent="-742950">
              <a:buAutoNum type="alphaLcPeriod"/>
            </a:pPr>
            <a:r>
              <a:rPr lang="id-ID" sz="3600" dirty="0" smtClean="0">
                <a:solidFill>
                  <a:srgbClr val="00B050"/>
                </a:solidFill>
              </a:rPr>
              <a:t>Ekspansi bisnis</a:t>
            </a:r>
          </a:p>
          <a:p>
            <a:pPr marL="742950" indent="-742950">
              <a:buAutoNum type="alphaLcPeriod"/>
            </a:pPr>
            <a:r>
              <a:rPr lang="id-ID" sz="3600" dirty="0" smtClean="0">
                <a:solidFill>
                  <a:srgbClr val="00B050"/>
                </a:solidFill>
              </a:rPr>
              <a:t>Persyaratan akuntanrsi yg baru</a:t>
            </a:r>
          </a:p>
          <a:p>
            <a:pPr marL="742950" indent="-742950">
              <a:buAutoNum type="alphaLcPeriod"/>
            </a:pPr>
            <a:r>
              <a:rPr lang="id-ID" sz="3600" dirty="0" smtClean="0">
                <a:solidFill>
                  <a:srgbClr val="00B050"/>
                </a:solidFill>
              </a:rPr>
              <a:t>Persyaratan peraturan</a:t>
            </a:r>
          </a:p>
          <a:p>
            <a:pPr marL="742950" indent="-742950">
              <a:buAutoNum type="alphaLcPeriod"/>
            </a:pPr>
            <a:r>
              <a:rPr lang="id-ID" sz="3600" dirty="0" smtClean="0">
                <a:solidFill>
                  <a:srgbClr val="00B050"/>
                </a:solidFill>
              </a:rPr>
              <a:t>Persyaratan pembiayaan berjalan &amp; prospektif</a:t>
            </a:r>
          </a:p>
          <a:p>
            <a:pPr marL="742950" indent="-742950">
              <a:buAutoNum type="alphaLcPeriod"/>
            </a:pPr>
            <a:r>
              <a:rPr lang="id-ID" sz="3600" dirty="0" smtClean="0">
                <a:solidFill>
                  <a:srgbClr val="00B050"/>
                </a:solidFill>
              </a:rPr>
              <a:t>Penggunaan it</a:t>
            </a:r>
          </a:p>
          <a:p>
            <a:pPr marL="742950" indent="-742950">
              <a:buAutoNum type="alphaLcPeriod"/>
            </a:pPr>
            <a:r>
              <a:rPr lang="id-ID" sz="3600" dirty="0" smtClean="0">
                <a:solidFill>
                  <a:srgbClr val="00B050"/>
                </a:solidFill>
              </a:rPr>
              <a:t>Dampak implementasi strategi</a:t>
            </a:r>
            <a:endParaRPr lang="en-US" sz="3600" dirty="0">
              <a:solidFill>
                <a:srgbClr val="00B050"/>
              </a:solidFill>
            </a:endParaRPr>
          </a:p>
        </p:txBody>
      </p:sp>
    </p:spTree>
    <p:extLst>
      <p:ext uri="{BB962C8B-B14F-4D97-AF65-F5344CB8AC3E}">
        <p14:creationId xmlns:p14="http://schemas.microsoft.com/office/powerpoint/2010/main" val="946025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Mengukur kinerja entitas</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742950" indent="-742950">
              <a:buAutoNum type="alphaLcPeriod"/>
            </a:pPr>
            <a:r>
              <a:rPr lang="id-ID" sz="3600" dirty="0" smtClean="0">
                <a:solidFill>
                  <a:srgbClr val="00B050"/>
                </a:solidFill>
              </a:rPr>
              <a:t>Anggaran</a:t>
            </a:r>
          </a:p>
          <a:p>
            <a:pPr marL="742950" indent="-742950">
              <a:buAutoNum type="alphaLcPeriod"/>
            </a:pPr>
            <a:r>
              <a:rPr lang="id-ID" sz="3600" dirty="0" smtClean="0">
                <a:solidFill>
                  <a:srgbClr val="00B050"/>
                </a:solidFill>
              </a:rPr>
              <a:t>Analis varian</a:t>
            </a:r>
          </a:p>
          <a:p>
            <a:pPr marL="742950" indent="-742950">
              <a:buAutoNum type="alphaLcPeriod"/>
            </a:pPr>
            <a:r>
              <a:rPr lang="id-ID" sz="3600" dirty="0" smtClean="0">
                <a:solidFill>
                  <a:srgbClr val="00B050"/>
                </a:solidFill>
              </a:rPr>
              <a:t>Informasi anak perusahaan dan divisi, departemen, laporan kinerja lain</a:t>
            </a:r>
          </a:p>
          <a:p>
            <a:pPr marL="742950" indent="-742950">
              <a:buAutoNum type="alphaLcPeriod"/>
            </a:pPr>
            <a:r>
              <a:rPr lang="id-ID" sz="3600" dirty="0" smtClean="0">
                <a:solidFill>
                  <a:srgbClr val="00B050"/>
                </a:solidFill>
              </a:rPr>
              <a:t>Perbandingan kinerja</a:t>
            </a:r>
            <a:endParaRPr lang="en-US" sz="3600" dirty="0">
              <a:solidFill>
                <a:srgbClr val="00B050"/>
              </a:solidFill>
            </a:endParaRPr>
          </a:p>
        </p:txBody>
      </p:sp>
    </p:spTree>
    <p:extLst>
      <p:ext uri="{BB962C8B-B14F-4D97-AF65-F5344CB8AC3E}">
        <p14:creationId xmlns:p14="http://schemas.microsoft.com/office/powerpoint/2010/main" val="2265222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Pengendalian internal (bab 6).....</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fontScale="77500" lnSpcReduction="20000"/>
          </a:bodyPr>
          <a:lstStyle/>
          <a:p>
            <a:pPr marL="0" indent="0">
              <a:buNone/>
            </a:pPr>
            <a:r>
              <a:rPr lang="id-ID" sz="3600" dirty="0" smtClean="0">
                <a:solidFill>
                  <a:srgbClr val="00B050"/>
                </a:solidFill>
              </a:rPr>
              <a:t>Bbrp kebijakan &amp; prosedur bagian dr pi :</a:t>
            </a:r>
          </a:p>
          <a:p>
            <a:pPr marL="742950" indent="-742950">
              <a:buAutoNum type="alphaLcPeriod"/>
            </a:pPr>
            <a:r>
              <a:rPr lang="id-ID" sz="3600" dirty="0" smtClean="0">
                <a:solidFill>
                  <a:srgbClr val="00B050"/>
                </a:solidFill>
              </a:rPr>
              <a:t>Dewan direksi &amp; komite audit yg aktif &amp; berkualitas dg anggota independen dr perusahaan</a:t>
            </a:r>
          </a:p>
          <a:p>
            <a:pPr marL="742950" indent="-742950">
              <a:buAutoNum type="alphaLcPeriod"/>
            </a:pPr>
            <a:r>
              <a:rPr lang="id-ID" sz="3600" dirty="0" smtClean="0">
                <a:solidFill>
                  <a:srgbClr val="00B050"/>
                </a:solidFill>
              </a:rPr>
              <a:t>Proses penilaian risiko yg efektif</a:t>
            </a:r>
          </a:p>
          <a:p>
            <a:pPr marL="742950" indent="-742950">
              <a:buAutoNum type="alphaLcPeriod"/>
            </a:pPr>
            <a:r>
              <a:rPr lang="id-ID" sz="3600" dirty="0" smtClean="0">
                <a:solidFill>
                  <a:srgbClr val="00B050"/>
                </a:solidFill>
              </a:rPr>
              <a:t>Personel audit internal yg kompeten &amp; objektif</a:t>
            </a:r>
          </a:p>
          <a:p>
            <a:pPr marL="742950" indent="-742950">
              <a:buAutoNum type="alphaLcPeriod"/>
            </a:pPr>
            <a:r>
              <a:rPr lang="id-ID" sz="3600" dirty="0" smtClean="0">
                <a:solidFill>
                  <a:srgbClr val="00B050"/>
                </a:solidFill>
              </a:rPr>
              <a:t>Otorisasi transaksi yg memadai</a:t>
            </a:r>
          </a:p>
          <a:p>
            <a:pPr marL="742950" indent="-742950">
              <a:buAutoNum type="alphaLcPeriod"/>
            </a:pPr>
            <a:r>
              <a:rPr lang="id-ID" sz="3600" dirty="0" smtClean="0">
                <a:solidFill>
                  <a:srgbClr val="00B050"/>
                </a:solidFill>
              </a:rPr>
              <a:t>Prosedur untuk menjamin keberadaan aset</a:t>
            </a:r>
          </a:p>
          <a:p>
            <a:pPr marL="742950" indent="-742950">
              <a:buAutoNum type="alphaLcPeriod"/>
            </a:pPr>
            <a:r>
              <a:rPr lang="id-ID" sz="3600" dirty="0" smtClean="0">
                <a:solidFill>
                  <a:srgbClr val="00B050"/>
                </a:solidFill>
              </a:rPr>
              <a:t>Pemantauan &amp; pengendalian (otorisasi)</a:t>
            </a:r>
            <a:endParaRPr lang="en-US" sz="3600" dirty="0">
              <a:solidFill>
                <a:srgbClr val="00B050"/>
              </a:solidFill>
            </a:endParaRPr>
          </a:p>
        </p:txBody>
      </p:sp>
    </p:spTree>
    <p:extLst>
      <p:ext uri="{BB962C8B-B14F-4D97-AF65-F5344CB8AC3E}">
        <p14:creationId xmlns:p14="http://schemas.microsoft.com/office/powerpoint/2010/main" val="2143938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Jenis2 &amp; penyebab salah saji</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fontScale="92500" lnSpcReduction="20000"/>
          </a:bodyPr>
          <a:lstStyle/>
          <a:p>
            <a:pPr marL="0" indent="0">
              <a:buNone/>
            </a:pPr>
            <a:r>
              <a:rPr lang="id-ID" sz="3200" dirty="0" smtClean="0">
                <a:solidFill>
                  <a:srgbClr val="00B050"/>
                </a:solidFill>
              </a:rPr>
              <a:t>Contoh salah saji karena kecurangan :</a:t>
            </a:r>
            <a:endParaRPr lang="id-ID" sz="3200" dirty="0">
              <a:solidFill>
                <a:srgbClr val="00B050"/>
              </a:solidFill>
            </a:endParaRPr>
          </a:p>
          <a:p>
            <a:pPr marL="514350" indent="-514350">
              <a:buAutoNum type="arabicPeriod"/>
            </a:pPr>
            <a:r>
              <a:rPr lang="id-ID" sz="3200" dirty="0" smtClean="0">
                <a:solidFill>
                  <a:srgbClr val="00B050"/>
                </a:solidFill>
              </a:rPr>
              <a:t>Ketidaktepatan dalm mengumpulkan &amp; memproses data dimana lap keu disusun</a:t>
            </a:r>
          </a:p>
          <a:p>
            <a:pPr marL="514350" indent="-514350">
              <a:buAutoNum type="arabicPeriod"/>
            </a:pPr>
            <a:r>
              <a:rPr lang="id-ID" sz="3200" dirty="0" smtClean="0">
                <a:solidFill>
                  <a:srgbClr val="00B050"/>
                </a:solidFill>
              </a:rPr>
              <a:t>Perbedaan jumlah yg dilaporkan dlm akun lap keu dan jumlah yg dilaporkan dlm pabu</a:t>
            </a:r>
          </a:p>
          <a:p>
            <a:pPr marL="514350" indent="-514350">
              <a:buAutoNum type="arabicPeriod"/>
            </a:pPr>
            <a:r>
              <a:rPr lang="id-ID" sz="3200" dirty="0" smtClean="0">
                <a:solidFill>
                  <a:srgbClr val="00B050"/>
                </a:solidFill>
              </a:rPr>
              <a:t>Penghilangan sebuah elemen, akun, bag.lap keu.</a:t>
            </a:r>
          </a:p>
          <a:p>
            <a:pPr marL="514350" indent="-514350">
              <a:buAutoNum type="arabicPeriod"/>
            </a:pPr>
            <a:r>
              <a:rPr lang="id-ID" sz="3200" dirty="0" smtClean="0">
                <a:solidFill>
                  <a:srgbClr val="00B050"/>
                </a:solidFill>
              </a:rPr>
              <a:t>Estimasi ak. Yg tdk benar yg timbul dr wawasan/kesalahan inter[retasi fakta2</a:t>
            </a:r>
          </a:p>
        </p:txBody>
      </p:sp>
    </p:spTree>
    <p:extLst>
      <p:ext uri="{BB962C8B-B14F-4D97-AF65-F5344CB8AC3E}">
        <p14:creationId xmlns:p14="http://schemas.microsoft.com/office/powerpoint/2010/main" val="3310047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Jenis2 &amp; penyebab salah saji</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3200" dirty="0" smtClean="0">
                <a:solidFill>
                  <a:srgbClr val="00B050"/>
                </a:solidFill>
              </a:rPr>
              <a:t>Contoh penggelapan :</a:t>
            </a:r>
          </a:p>
          <a:p>
            <a:pPr marL="0" indent="0">
              <a:buNone/>
            </a:pPr>
            <a:r>
              <a:rPr lang="id-ID" sz="3200" dirty="0" smtClean="0">
                <a:solidFill>
                  <a:srgbClr val="00B050"/>
                </a:solidFill>
              </a:rPr>
              <a:t>1, penggelapan kas masuk</a:t>
            </a:r>
          </a:p>
          <a:p>
            <a:pPr marL="0" indent="0">
              <a:buNone/>
            </a:pPr>
            <a:r>
              <a:rPr lang="id-ID" sz="3200" dirty="0" smtClean="0">
                <a:solidFill>
                  <a:srgbClr val="00B050"/>
                </a:solidFill>
              </a:rPr>
              <a:t>2. Pencurian aset</a:t>
            </a:r>
          </a:p>
          <a:p>
            <a:pPr marL="0" indent="0">
              <a:buNone/>
            </a:pPr>
            <a:r>
              <a:rPr lang="id-ID" sz="3200" dirty="0" smtClean="0">
                <a:solidFill>
                  <a:srgbClr val="00B050"/>
                </a:solidFill>
              </a:rPr>
              <a:t>3. Menyebabkan entitas membayar barang &amp; jasa yg tidak diterima</a:t>
            </a:r>
          </a:p>
          <a:p>
            <a:pPr marL="0" indent="0">
              <a:buNone/>
            </a:pPr>
            <a:endParaRPr lang="id-ID" sz="3200" dirty="0">
              <a:solidFill>
                <a:srgbClr val="00B050"/>
              </a:solidFill>
            </a:endParaRPr>
          </a:p>
        </p:txBody>
      </p:sp>
    </p:spTree>
    <p:extLst>
      <p:ext uri="{BB962C8B-B14F-4D97-AF65-F5344CB8AC3E}">
        <p14:creationId xmlns:p14="http://schemas.microsoft.com/office/powerpoint/2010/main" val="696972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salah saji diketahui :</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3200" dirty="0" smtClean="0">
                <a:solidFill>
                  <a:srgbClr val="00B050"/>
                </a:solidFill>
              </a:rPr>
              <a:t> salah saji yg sesungguhnya tidak ada keraguan.</a:t>
            </a:r>
          </a:p>
          <a:p>
            <a:pPr marL="0" indent="0">
              <a:buNone/>
            </a:pPr>
            <a:r>
              <a:rPr lang="id-ID" sz="3200" dirty="0" smtClean="0">
                <a:solidFill>
                  <a:srgbClr val="00B050"/>
                </a:solidFill>
              </a:rPr>
              <a:t>Contoh : </a:t>
            </a:r>
            <a:r>
              <a:rPr lang="id-ID" sz="3200" dirty="0" smtClean="0">
                <a:solidFill>
                  <a:srgbClr val="0070C0"/>
                </a:solidFill>
              </a:rPr>
              <a:t>seorang auditor dapat menguji faktur penjualan &amp; menentukan bahwa harga yang diterapkan atas produk pesanan adalah tidak benar. Sekali produk dihargai dg benar, jumlah salah saji dapat diketahui</a:t>
            </a:r>
          </a:p>
          <a:p>
            <a:pPr marL="0" indent="0">
              <a:buNone/>
            </a:pPr>
            <a:endParaRPr lang="id-ID" sz="3200" dirty="0">
              <a:solidFill>
                <a:srgbClr val="0070C0"/>
              </a:solidFill>
            </a:endParaRPr>
          </a:p>
        </p:txBody>
      </p:sp>
    </p:spTree>
    <p:extLst>
      <p:ext uri="{BB962C8B-B14F-4D97-AF65-F5344CB8AC3E}">
        <p14:creationId xmlns:p14="http://schemas.microsoft.com/office/powerpoint/2010/main" val="153962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742950"/>
          </a:xfrm>
        </p:spPr>
        <p:txBody>
          <a:bodyPr>
            <a:normAutofit fontScale="90000"/>
          </a:bodyPr>
          <a:lstStyle/>
          <a:p>
            <a:r>
              <a:rPr lang="id-ID" dirty="0" smtClean="0"/>
              <a:t>Risiko audit : </a:t>
            </a:r>
            <a:endParaRPr lang="id-ID" dirty="0"/>
          </a:p>
        </p:txBody>
      </p:sp>
      <p:sp>
        <p:nvSpPr>
          <p:cNvPr id="3" name="Content Placeholder 2"/>
          <p:cNvSpPr>
            <a:spLocks noGrp="1"/>
          </p:cNvSpPr>
          <p:nvPr>
            <p:ph sz="quarter" idx="13"/>
          </p:nvPr>
        </p:nvSpPr>
        <p:spPr>
          <a:xfrm>
            <a:off x="685800" y="1328738"/>
            <a:ext cx="10394707" cy="4045847"/>
          </a:xfrm>
        </p:spPr>
        <p:txBody>
          <a:bodyPr>
            <a:normAutofit/>
          </a:bodyPr>
          <a:lstStyle/>
          <a:p>
            <a:r>
              <a:rPr lang="id-ID" sz="3600" dirty="0" smtClean="0"/>
              <a:t> kombinasi dari kedua elemen ini bahwa </a:t>
            </a:r>
            <a:r>
              <a:rPr lang="id-ID" sz="3600" dirty="0" smtClean="0">
                <a:solidFill>
                  <a:srgbClr val="00B050"/>
                </a:solidFill>
              </a:rPr>
              <a:t>laporan keuangan klien mengandung salah saji material </a:t>
            </a:r>
            <a:r>
              <a:rPr lang="id-ID" sz="3600" dirty="0" smtClean="0"/>
              <a:t>dan bahwa </a:t>
            </a:r>
            <a:r>
              <a:rPr lang="id-ID" sz="3600" dirty="0" smtClean="0">
                <a:solidFill>
                  <a:srgbClr val="00B0F0"/>
                </a:solidFill>
              </a:rPr>
              <a:t>auditor gagal dalam mendeteksi salah saji tersebut</a:t>
            </a:r>
            <a:endParaRPr lang="id-ID" sz="3600" dirty="0">
              <a:solidFill>
                <a:srgbClr val="00B0F0"/>
              </a:solidFill>
            </a:endParaRPr>
          </a:p>
        </p:txBody>
      </p:sp>
    </p:spTree>
    <p:extLst>
      <p:ext uri="{BB962C8B-B14F-4D97-AF65-F5344CB8AC3E}">
        <p14:creationId xmlns:p14="http://schemas.microsoft.com/office/powerpoint/2010/main" val="3880645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Kemungkinan salah saji  :</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a:bodyPr>
          <a:lstStyle/>
          <a:p>
            <a:pPr marL="0" indent="0">
              <a:buNone/>
            </a:pPr>
            <a:r>
              <a:rPr lang="id-ID" sz="3200" dirty="0" smtClean="0">
                <a:solidFill>
                  <a:srgbClr val="00B050"/>
                </a:solidFill>
              </a:rPr>
              <a:t>1. timbul dari perbedaan antara pertimbangan auditor yg memperhatikan estimasi akuntansi dan estimasi manajemen bhw auditor mempertimbangkan estimasi tsb tidak masuk akal / tidak sesuai</a:t>
            </a:r>
          </a:p>
          <a:p>
            <a:pPr marL="0" indent="0">
              <a:buNone/>
            </a:pPr>
            <a:r>
              <a:rPr lang="id-ID" sz="3200" dirty="0" smtClean="0">
                <a:solidFill>
                  <a:srgbClr val="0070C0"/>
                </a:solidFill>
              </a:rPr>
              <a:t>2. Auditor mempertimbangkan kemungkinan keberadaan berdasarkan proyeksi salah aji yg diidentifikasikan dlm sebuah sampel audit</a:t>
            </a:r>
            <a:endParaRPr lang="id-ID" sz="3200" dirty="0">
              <a:solidFill>
                <a:srgbClr val="0070C0"/>
              </a:solidFill>
            </a:endParaRPr>
          </a:p>
        </p:txBody>
      </p:sp>
    </p:spTree>
    <p:extLst>
      <p:ext uri="{BB962C8B-B14F-4D97-AF65-F5344CB8AC3E}">
        <p14:creationId xmlns:p14="http://schemas.microsoft.com/office/powerpoint/2010/main" val="1912733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3600" b="1" dirty="0" smtClean="0">
                <a:solidFill>
                  <a:srgbClr val="FF0000"/>
                </a:solidFill>
              </a:rPr>
              <a:t>Proses penilaian risiko kecurangan:</a:t>
            </a:r>
            <a:endParaRPr lang="en-US" sz="3600" b="1" dirty="0">
              <a:solidFill>
                <a:srgbClr val="FF000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fontScale="92500" lnSpcReduction="20000"/>
          </a:bodyPr>
          <a:lstStyle/>
          <a:p>
            <a:pPr marL="514350" indent="-514350">
              <a:buAutoNum type="arabicPeriod"/>
            </a:pPr>
            <a:r>
              <a:rPr lang="id-ID" sz="3200" dirty="0" smtClean="0">
                <a:solidFill>
                  <a:srgbClr val="00B050"/>
                </a:solidFill>
              </a:rPr>
              <a:t>Diskusi antar anggota tim audit (menjaga sikap skeptis yg profesional)</a:t>
            </a:r>
          </a:p>
          <a:p>
            <a:pPr marL="514350" indent="-514350">
              <a:buAutoNum type="arabicPeriod"/>
            </a:pPr>
            <a:r>
              <a:rPr lang="id-ID" sz="3200" dirty="0" smtClean="0">
                <a:solidFill>
                  <a:srgbClr val="00B050"/>
                </a:solidFill>
              </a:rPr>
              <a:t>Bertanya pada manaj dan lainnya (manajemen, komite audit)</a:t>
            </a:r>
          </a:p>
          <a:p>
            <a:pPr marL="514350" indent="-514350">
              <a:buAutoNum type="arabicPeriod"/>
            </a:pPr>
            <a:r>
              <a:rPr lang="id-ID" sz="3200" dirty="0" smtClean="0">
                <a:solidFill>
                  <a:srgbClr val="00B050"/>
                </a:solidFill>
              </a:rPr>
              <a:t>Mempertimbangkan hub.tidak biasa/ tidak diharapkan yg telah diidentifikasi pd saat melakukan prosedur analitis saat plan</a:t>
            </a:r>
          </a:p>
          <a:p>
            <a:pPr marL="514350" indent="-514350">
              <a:buAutoNum type="arabicPeriod"/>
            </a:pPr>
            <a:r>
              <a:rPr lang="id-ID" sz="3200" dirty="0" smtClean="0">
                <a:solidFill>
                  <a:srgbClr val="00B050"/>
                </a:solidFill>
              </a:rPr>
              <a:t>Memahami proses penutupan akhir periode klein &amp; menyelidiki penyesuaian akhir periode yg tidak diharapkan</a:t>
            </a:r>
            <a:endParaRPr lang="id-ID" sz="3200" dirty="0">
              <a:solidFill>
                <a:srgbClr val="0070C0"/>
              </a:solidFill>
            </a:endParaRPr>
          </a:p>
        </p:txBody>
      </p:sp>
    </p:spTree>
    <p:extLst>
      <p:ext uri="{BB962C8B-B14F-4D97-AF65-F5344CB8AC3E}">
        <p14:creationId xmlns:p14="http://schemas.microsoft.com/office/powerpoint/2010/main" val="682486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id-ID" sz="2800" b="1" dirty="0" smtClean="0">
                <a:solidFill>
                  <a:srgbClr val="FF0000"/>
                </a:solidFill>
              </a:rPr>
              <a:t>Indikasi kondisi kecurangan &amp; faktor2 risiko kecurangan </a:t>
            </a:r>
            <a:r>
              <a:rPr lang="id-ID" sz="2800" b="1" dirty="0" smtClean="0">
                <a:solidFill>
                  <a:srgbClr val="00B050"/>
                </a:solidFill>
              </a:rPr>
              <a:t>( fraud, risk &amp; triangle)</a:t>
            </a:r>
            <a:endParaRPr lang="en-US" sz="2800" b="1" dirty="0">
              <a:solidFill>
                <a:srgbClr val="00B050"/>
              </a:solidFill>
            </a:endParaRPr>
          </a:p>
        </p:txBody>
      </p:sp>
      <p:sp>
        <p:nvSpPr>
          <p:cNvPr id="3" name="Content Placeholder 2"/>
          <p:cNvSpPr>
            <a:spLocks noGrp="1"/>
          </p:cNvSpPr>
          <p:nvPr>
            <p:ph idx="4294967295"/>
          </p:nvPr>
        </p:nvSpPr>
        <p:spPr>
          <a:xfrm>
            <a:off x="1981200" y="1066801"/>
            <a:ext cx="8229600" cy="5059363"/>
          </a:xfrm>
          <a:prstGeom prst="rect">
            <a:avLst/>
          </a:prstGeom>
        </p:spPr>
        <p:txBody>
          <a:bodyPr>
            <a:normAutofit fontScale="92500" lnSpcReduction="10000"/>
          </a:bodyPr>
          <a:lstStyle/>
          <a:p>
            <a:pPr marL="0" indent="0">
              <a:buNone/>
            </a:pPr>
            <a:r>
              <a:rPr lang="id-ID" sz="3200" dirty="0" smtClean="0">
                <a:solidFill>
                  <a:srgbClr val="0070C0"/>
                </a:solidFill>
              </a:rPr>
              <a:t>3 kondisi  ktk salah saji material disebabkan oleh kecurangan</a:t>
            </a:r>
          </a:p>
          <a:p>
            <a:pPr marL="514350" indent="-514350">
              <a:buAutoNum type="arabicPeriod"/>
            </a:pPr>
            <a:r>
              <a:rPr lang="id-ID" sz="3200" dirty="0" smtClean="0">
                <a:solidFill>
                  <a:srgbClr val="0070C0"/>
                </a:solidFill>
              </a:rPr>
              <a:t>Manajemen &amp; karyawan yg memiliki kepentingan berada dibawah tekanan untuk melakukan kecurangan</a:t>
            </a:r>
          </a:p>
          <a:p>
            <a:pPr marL="514350" indent="-514350">
              <a:buAutoNum type="arabicPeriod"/>
            </a:pPr>
            <a:r>
              <a:rPr lang="id-ID" sz="3200" dirty="0" smtClean="0">
                <a:solidFill>
                  <a:srgbClr val="0070C0"/>
                </a:solidFill>
              </a:rPr>
              <a:t>Ruang lingkup yg ada memberi kesempatan dilakukannya kecurangan</a:t>
            </a:r>
          </a:p>
          <a:p>
            <a:pPr marL="514350" indent="-514350">
              <a:buAutoNum type="arabicPeriod"/>
            </a:pPr>
            <a:r>
              <a:rPr lang="id-ID" sz="3200" dirty="0" smtClean="0">
                <a:solidFill>
                  <a:srgbClr val="0070C0"/>
                </a:solidFill>
              </a:rPr>
              <a:t>Pihak2 yg terlibat dpt merasionalisasi akan dilakukan tindakan kecurangan</a:t>
            </a:r>
            <a:endParaRPr lang="id-ID" sz="3200" dirty="0">
              <a:solidFill>
                <a:srgbClr val="0070C0"/>
              </a:solidFill>
            </a:endParaRPr>
          </a:p>
        </p:txBody>
      </p:sp>
    </p:spTree>
    <p:extLst>
      <p:ext uri="{BB962C8B-B14F-4D97-AF65-F5344CB8AC3E}">
        <p14:creationId xmlns:p14="http://schemas.microsoft.com/office/powerpoint/2010/main" val="149344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742950"/>
          </a:xfrm>
        </p:spPr>
        <p:txBody>
          <a:bodyPr>
            <a:normAutofit fontScale="90000"/>
          </a:bodyPr>
          <a:lstStyle/>
          <a:p>
            <a:r>
              <a:rPr lang="id-ID" sz="3600" dirty="0" smtClean="0"/>
              <a:t> 3 langkah auditor untuk menggunakan model Risiko audit pd tingkat asersi :</a:t>
            </a:r>
            <a:r>
              <a:rPr lang="id-ID" dirty="0" smtClean="0"/>
              <a:t> </a:t>
            </a:r>
            <a:endParaRPr lang="id-ID" dirty="0"/>
          </a:p>
        </p:txBody>
      </p:sp>
      <p:sp>
        <p:nvSpPr>
          <p:cNvPr id="3" name="Content Placeholder 2"/>
          <p:cNvSpPr>
            <a:spLocks noGrp="1"/>
          </p:cNvSpPr>
          <p:nvPr>
            <p:ph sz="quarter" idx="13"/>
          </p:nvPr>
        </p:nvSpPr>
        <p:spPr>
          <a:xfrm>
            <a:off x="685800" y="1328738"/>
            <a:ext cx="10394707" cy="4045847"/>
          </a:xfrm>
        </p:spPr>
        <p:txBody>
          <a:bodyPr>
            <a:normAutofit/>
          </a:bodyPr>
          <a:lstStyle/>
          <a:p>
            <a:r>
              <a:rPr lang="id-ID" sz="3600" dirty="0" smtClean="0"/>
              <a:t> menyusun tingkat risiko audit yang direncanakan</a:t>
            </a:r>
          </a:p>
          <a:p>
            <a:r>
              <a:rPr lang="id-ID" sz="3600" dirty="0"/>
              <a:t> </a:t>
            </a:r>
            <a:r>
              <a:rPr lang="id-ID" sz="3600" dirty="0" smtClean="0"/>
              <a:t>menilai risiko salah saji material</a:t>
            </a:r>
          </a:p>
          <a:p>
            <a:r>
              <a:rPr lang="id-ID" sz="3600" dirty="0" smtClean="0"/>
              <a:t>Memecahkan persamaan risiko audit pada tingkat risiko deteksi yang sesuai</a:t>
            </a:r>
            <a:endParaRPr lang="id-ID" sz="3600" dirty="0"/>
          </a:p>
        </p:txBody>
      </p:sp>
    </p:spTree>
    <p:extLst>
      <p:ext uri="{BB962C8B-B14F-4D97-AF65-F5344CB8AC3E}">
        <p14:creationId xmlns:p14="http://schemas.microsoft.com/office/powerpoint/2010/main" val="107444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1668"/>
            <a:ext cx="10396882" cy="643943"/>
          </a:xfrm>
        </p:spPr>
        <p:txBody>
          <a:bodyPr>
            <a:noAutofit/>
          </a:bodyPr>
          <a:lstStyle/>
          <a:p>
            <a:pPr algn="ctr"/>
            <a:r>
              <a:rPr lang="id-ID" sz="2800" dirty="0" smtClean="0">
                <a:solidFill>
                  <a:srgbClr val="00B0F0"/>
                </a:solidFill>
              </a:rPr>
              <a:t>Hubungan risiko bisnis entitas dg model risiko audit</a:t>
            </a:r>
            <a:endParaRPr lang="id-ID" sz="2800" dirty="0">
              <a:solidFill>
                <a:srgbClr val="00B0F0"/>
              </a:solidFill>
            </a:endParaRPr>
          </a:p>
        </p:txBody>
      </p:sp>
      <p:sp>
        <p:nvSpPr>
          <p:cNvPr id="3" name="Rounded Rectangle 2"/>
          <p:cNvSpPr/>
          <p:nvPr/>
        </p:nvSpPr>
        <p:spPr>
          <a:xfrm>
            <a:off x="2691685" y="785611"/>
            <a:ext cx="6220495" cy="57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MENILAI RISIKO BISNIS ENTITAS</a:t>
            </a:r>
            <a:endParaRPr lang="id-ID" sz="2800" dirty="0"/>
          </a:p>
        </p:txBody>
      </p:sp>
      <p:sp>
        <p:nvSpPr>
          <p:cNvPr id="4" name="Rounded Rectangle 3"/>
          <p:cNvSpPr/>
          <p:nvPr/>
        </p:nvSpPr>
        <p:spPr>
          <a:xfrm>
            <a:off x="1596980" y="1648496"/>
            <a:ext cx="8190964" cy="96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rgbClr val="FFC000"/>
                </a:solidFill>
              </a:rPr>
              <a:t>RISIKO TERSEBUT BERHUBUNGAN DG KESALAHAN DLM TRANSAKSI, </a:t>
            </a:r>
          </a:p>
          <a:p>
            <a:pPr algn="ctr"/>
            <a:r>
              <a:rPr lang="id-ID" sz="2400" dirty="0" smtClean="0">
                <a:solidFill>
                  <a:srgbClr val="FFC000"/>
                </a:solidFill>
              </a:rPr>
              <a:t>SALDO AKUN, ATAU TINGKAT PENGUNGKAPAN </a:t>
            </a:r>
            <a:endParaRPr lang="id-ID" sz="2400" dirty="0">
              <a:solidFill>
                <a:srgbClr val="FFC000"/>
              </a:solidFill>
            </a:endParaRPr>
          </a:p>
        </p:txBody>
      </p:sp>
      <p:sp>
        <p:nvSpPr>
          <p:cNvPr id="5" name="Rounded Rectangle 4"/>
          <p:cNvSpPr/>
          <p:nvPr/>
        </p:nvSpPr>
        <p:spPr>
          <a:xfrm>
            <a:off x="2511381" y="3000778"/>
            <a:ext cx="6722772"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MENILAI RISIKO SALAH SAJI MATERIAL (RM)</a:t>
            </a:r>
            <a:endParaRPr lang="id-ID" sz="2800" dirty="0"/>
          </a:p>
        </p:txBody>
      </p:sp>
      <p:sp>
        <p:nvSpPr>
          <p:cNvPr id="6" name="Rounded Rectangle 5"/>
          <p:cNvSpPr/>
          <p:nvPr/>
        </p:nvSpPr>
        <p:spPr>
          <a:xfrm>
            <a:off x="3580324" y="4353059"/>
            <a:ext cx="4816698" cy="991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t>RMM</a:t>
            </a:r>
            <a:r>
              <a:rPr lang="id-ID" sz="3200" i="1" dirty="0" smtClean="0">
                <a:solidFill>
                  <a:srgbClr val="00B0F0"/>
                </a:solidFill>
              </a:rPr>
              <a:t> </a:t>
            </a:r>
            <a:r>
              <a:rPr lang="id-ID" sz="2000" i="1" dirty="0" smtClean="0">
                <a:solidFill>
                  <a:srgbClr val="00B0F0"/>
                </a:solidFill>
              </a:rPr>
              <a:t>(RISK OF MATERIAL MISSTATEMENT)</a:t>
            </a:r>
          </a:p>
          <a:p>
            <a:pPr algn="ctr"/>
            <a:r>
              <a:rPr lang="id-ID" dirty="0" smtClean="0">
                <a:solidFill>
                  <a:srgbClr val="00B050"/>
                </a:solidFill>
              </a:rPr>
              <a:t> </a:t>
            </a:r>
            <a:r>
              <a:rPr lang="id-ID" sz="2000" dirty="0" smtClean="0">
                <a:solidFill>
                  <a:srgbClr val="00B050"/>
                </a:solidFill>
              </a:rPr>
              <a:t>(RISIKO BAWAAN X RISIKO PENGENDALIAN)</a:t>
            </a:r>
            <a:endParaRPr lang="id-ID" sz="2000" dirty="0">
              <a:solidFill>
                <a:srgbClr val="00B050"/>
              </a:solidFill>
            </a:endParaRPr>
          </a:p>
        </p:txBody>
      </p:sp>
      <p:sp>
        <p:nvSpPr>
          <p:cNvPr id="7" name="Rounded Rectangle 6"/>
          <p:cNvSpPr/>
          <p:nvPr/>
        </p:nvSpPr>
        <p:spPr>
          <a:xfrm>
            <a:off x="685801" y="4533363"/>
            <a:ext cx="1361940" cy="811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RISIKO AUDIT</a:t>
            </a:r>
            <a:endParaRPr lang="id-ID" dirty="0"/>
          </a:p>
        </p:txBody>
      </p:sp>
      <p:sp>
        <p:nvSpPr>
          <p:cNvPr id="8" name="Rounded Rectangle 7"/>
          <p:cNvSpPr/>
          <p:nvPr/>
        </p:nvSpPr>
        <p:spPr>
          <a:xfrm>
            <a:off x="9350059" y="4378817"/>
            <a:ext cx="1481073" cy="850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RISIKO DETEKSI</a:t>
            </a:r>
            <a:endParaRPr lang="id-ID" dirty="0"/>
          </a:p>
        </p:txBody>
      </p:sp>
      <p:cxnSp>
        <p:nvCxnSpPr>
          <p:cNvPr id="10" name="Straight Arrow Connector 9"/>
          <p:cNvCxnSpPr>
            <a:stCxn id="3" idx="2"/>
          </p:cNvCxnSpPr>
          <p:nvPr/>
        </p:nvCxnSpPr>
        <p:spPr>
          <a:xfrm flipH="1">
            <a:off x="5801932" y="1365161"/>
            <a:ext cx="1" cy="283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69736" y="2614411"/>
            <a:ext cx="0" cy="38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21251" y="3786389"/>
            <a:ext cx="0" cy="566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qual 14"/>
          <p:cNvSpPr/>
          <p:nvPr/>
        </p:nvSpPr>
        <p:spPr>
          <a:xfrm>
            <a:off x="2511381" y="4848895"/>
            <a:ext cx="347729" cy="2511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6" name="Multiply 15"/>
          <p:cNvSpPr/>
          <p:nvPr/>
        </p:nvSpPr>
        <p:spPr>
          <a:xfrm>
            <a:off x="8796270" y="4687909"/>
            <a:ext cx="244699" cy="3348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8123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5910"/>
            <a:ext cx="10396882" cy="605307"/>
          </a:xfrm>
        </p:spPr>
        <p:txBody>
          <a:bodyPr>
            <a:normAutofit fontScale="90000"/>
          </a:bodyPr>
          <a:lstStyle/>
          <a:p>
            <a:r>
              <a:rPr lang="id-ID" dirty="0" smtClean="0"/>
              <a:t>CONTOH :</a:t>
            </a:r>
            <a:endParaRPr lang="id-ID" dirty="0"/>
          </a:p>
        </p:txBody>
      </p:sp>
      <p:sp>
        <p:nvSpPr>
          <p:cNvPr id="3" name="Content Placeholder 2"/>
          <p:cNvSpPr>
            <a:spLocks noGrp="1"/>
          </p:cNvSpPr>
          <p:nvPr>
            <p:ph sz="quarter" idx="13"/>
          </p:nvPr>
        </p:nvSpPr>
        <p:spPr>
          <a:xfrm>
            <a:off x="685800" y="721218"/>
            <a:ext cx="10394707" cy="4653368"/>
          </a:xfrm>
        </p:spPr>
        <p:txBody>
          <a:bodyPr>
            <a:noAutofit/>
          </a:bodyPr>
          <a:lstStyle/>
          <a:p>
            <a:r>
              <a:rPr lang="id-ID" sz="2200" dirty="0" smtClean="0">
                <a:solidFill>
                  <a:srgbClr val="00B0F0"/>
                </a:solidFill>
              </a:rPr>
              <a:t>AUDITOR TELAH MENENTUKAN RISIKO AUDIT YANG DIRENCANAKAN PADA AKUN PIUTANG DAGANG SEBESAR 5% BERDASAR PADA SIGNIFIKANSI AKUN .LAPORAN KEUANGAN. DENGAN MENENTUKAN TINGKAT RISIKO AUDIT YG RENDAH, AUDITOR MEMINIMALKAN KEMUNGKINAN AKUN MENGANDUNG SALAH SAJI MATERIAL. ASUMSI SELANJUTNYA BAHWA AUDITOR MENILAI RISIKO SALAH SAJI MATERIAL UNTUK PIUTANG DAGANG MENJADI 60%.</a:t>
            </a:r>
          </a:p>
          <a:p>
            <a:r>
              <a:rPr lang="id-ID" sz="2200" dirty="0" smtClean="0"/>
              <a:t>MENGGANTIKAN NILAI-NILAI UNTUK </a:t>
            </a:r>
            <a:r>
              <a:rPr lang="id-ID" sz="2200" dirty="0" smtClean="0">
                <a:solidFill>
                  <a:srgbClr val="FF0000"/>
                </a:solidFill>
              </a:rPr>
              <a:t>ar &amp; rmm</a:t>
            </a:r>
            <a:r>
              <a:rPr lang="id-ID" sz="2200" dirty="0" smtClean="0"/>
              <a:t> DALAM PERSAMAAN MENUNJUKKAN BAHWA AUDITOR MENETAPKAN dr SEKITAR 8% ( DR = 5%/60% ) UNTUK MENGUJI SALDO PIUTANG DAGANG</a:t>
            </a:r>
          </a:p>
          <a:p>
            <a:r>
              <a:rPr lang="id-ID" sz="2200" dirty="0" smtClean="0">
                <a:solidFill>
                  <a:srgbClr val="00B050"/>
                </a:solidFill>
              </a:rPr>
              <a:t>DENGAN DEMIKIAN AUDITOR MENETAPKAN LINGKUP PENGUJIAN AUDIT SUBSTANTIF UNTUK PIUTANG DAGANG SEKITAR 8% ATAS SALAH SAJI MATERIAL, JIKA ADA, YG TIDAK TERDETEKSI</a:t>
            </a:r>
            <a:endParaRPr lang="id-ID" sz="2200" dirty="0">
              <a:solidFill>
                <a:srgbClr val="00B050"/>
              </a:solidFill>
            </a:endParaRPr>
          </a:p>
        </p:txBody>
      </p:sp>
    </p:spTree>
    <p:extLst>
      <p:ext uri="{BB962C8B-B14F-4D97-AF65-F5344CB8AC3E}">
        <p14:creationId xmlns:p14="http://schemas.microsoft.com/office/powerpoint/2010/main" val="3803221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smtClean="0">
                <a:solidFill>
                  <a:srgbClr val="FF0000"/>
                </a:solidFill>
              </a:rPr>
              <a:t>RISIKO AUDIT:</a:t>
            </a:r>
            <a:endParaRPr lang="en-US" dirty="0"/>
          </a:p>
        </p:txBody>
      </p:sp>
      <p:sp>
        <p:nvSpPr>
          <p:cNvPr id="3" name="Content Placeholder 2"/>
          <p:cNvSpPr>
            <a:spLocks noGrp="1"/>
          </p:cNvSpPr>
          <p:nvPr>
            <p:ph idx="4294967295"/>
          </p:nvPr>
        </p:nvSpPr>
        <p:spPr>
          <a:xfrm>
            <a:off x="1981200" y="914401"/>
            <a:ext cx="8229600" cy="5211763"/>
          </a:xfrm>
          <a:prstGeom prst="rect">
            <a:avLst/>
          </a:prstGeom>
        </p:spPr>
        <p:txBody>
          <a:bodyPr>
            <a:normAutofit/>
          </a:bodyPr>
          <a:lstStyle/>
          <a:p>
            <a:r>
              <a:rPr lang="id-ID" sz="2400" dirty="0" smtClean="0"/>
              <a:t>r</a:t>
            </a:r>
            <a:r>
              <a:rPr lang="en-US" sz="2400" dirty="0" smtClean="0"/>
              <a:t>ISIKO </a:t>
            </a:r>
            <a:r>
              <a:rPr lang="en-US" sz="2400" dirty="0"/>
              <a:t>AUDIT = </a:t>
            </a:r>
            <a:endParaRPr lang="id-ID" sz="2400" dirty="0" smtClean="0"/>
          </a:p>
          <a:p>
            <a:pPr marL="0" indent="0">
              <a:buNone/>
            </a:pPr>
            <a:r>
              <a:rPr lang="en-US" dirty="0" smtClean="0"/>
              <a:t>RISIKO </a:t>
            </a:r>
            <a:r>
              <a:rPr lang="en-US" dirty="0"/>
              <a:t>SALAH SAJI MATERIAL * RISIKO AUDITOR GAGAL MENDETEKSI SALAH SAJI</a:t>
            </a:r>
          </a:p>
          <a:p>
            <a:endParaRPr lang="en-US" sz="2400" b="1" dirty="0"/>
          </a:p>
          <a:p>
            <a:endParaRPr lang="en-US" sz="2400" b="1" dirty="0"/>
          </a:p>
          <a:p>
            <a:endParaRPr lang="en-US" sz="2400" b="1" dirty="0"/>
          </a:p>
          <a:p>
            <a:pPr marL="0" indent="0">
              <a:buNone/>
            </a:pPr>
            <a:r>
              <a:rPr lang="en-US" dirty="0" smtClean="0"/>
              <a:t>RISIKO </a:t>
            </a:r>
            <a:r>
              <a:rPr lang="en-US" dirty="0"/>
              <a:t>AUDIT = RISIKO BAWAAN * RISIKO PENGENDALIAN * RISIKO DETEKSI</a:t>
            </a:r>
          </a:p>
        </p:txBody>
      </p:sp>
      <p:cxnSp>
        <p:nvCxnSpPr>
          <p:cNvPr id="5" name="Straight Arrow Connector 4"/>
          <p:cNvCxnSpPr/>
          <p:nvPr/>
        </p:nvCxnSpPr>
        <p:spPr>
          <a:xfrm rot="5400000">
            <a:off x="3786390" y="3609305"/>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24401" y="3291622"/>
            <a:ext cx="1371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798691" y="3938535"/>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6062"/>
            <a:ext cx="10396882" cy="656823"/>
          </a:xfrm>
        </p:spPr>
        <p:txBody>
          <a:bodyPr>
            <a:noAutofit/>
          </a:bodyPr>
          <a:lstStyle/>
          <a:p>
            <a:r>
              <a:rPr lang="id-ID" sz="3200" dirty="0" smtClean="0"/>
              <a:t>Pertimbangan risiko audit pd tingkat laporan keuangan</a:t>
            </a:r>
            <a:endParaRPr lang="id-ID" sz="3200" dirty="0"/>
          </a:p>
        </p:txBody>
      </p:sp>
      <p:sp>
        <p:nvSpPr>
          <p:cNvPr id="3" name="Content Placeholder 2"/>
          <p:cNvSpPr>
            <a:spLocks noGrp="1"/>
          </p:cNvSpPr>
          <p:nvPr>
            <p:ph sz="quarter" idx="13"/>
          </p:nvPr>
        </p:nvSpPr>
        <p:spPr>
          <a:xfrm>
            <a:off x="685800" y="862886"/>
            <a:ext cx="10394707" cy="4511700"/>
          </a:xfrm>
        </p:spPr>
        <p:txBody>
          <a:bodyPr/>
          <a:lstStyle/>
          <a:p>
            <a:r>
              <a:rPr lang="id-ID" dirty="0" smtClean="0"/>
              <a:t>Risiko audit harus ditetapkan pada tingkat yang rendah baik secara kuantitatif maupun kualitatif</a:t>
            </a:r>
          </a:p>
          <a:p>
            <a:r>
              <a:rPr lang="id-ID" dirty="0" smtClean="0"/>
              <a:t>Penaksiran risiko salah saji harus dilakukan selama perencanaan :</a:t>
            </a:r>
          </a:p>
          <a:p>
            <a:pPr marL="457200" indent="-457200">
              <a:buAutoNum type="alphaLcPeriod"/>
            </a:pPr>
            <a:r>
              <a:rPr lang="id-ID" dirty="0" smtClean="0">
                <a:solidFill>
                  <a:srgbClr val="00B050"/>
                </a:solidFill>
              </a:rPr>
              <a:t>Auditor secara khusus menaksir risiko salah saji krn fraud, risiko yg makin tinggi akan menyebabkan : Ditugaskan org yg lbh  pengalaman, sifat prosedur material (bukti yg lbh persuasif), saat pelaksanaan prosedur ( mendekat akhir tahun), luas prosedur (diperluas)</a:t>
            </a:r>
          </a:p>
          <a:p>
            <a:pPr marL="457200" indent="-457200">
              <a:buAutoNum type="alphaLcPeriod"/>
            </a:pPr>
            <a:r>
              <a:rPr lang="id-ID" dirty="0" smtClean="0">
                <a:solidFill>
                  <a:srgbClr val="0070C0"/>
                </a:solidFill>
              </a:rPr>
              <a:t>Dlm audit klien dg lokasi byk, auditor hrs mempertimbankan : sifat &amp; jumlah aset di berbagai lokasi, derajat sentralisasi catatan /pemrosesan informasi, efektifitas lingkungan pengendalian, frekuensi, saat dan lingkup pemantauan, pertimbangan mengenai materialitas dr lokasi</a:t>
            </a:r>
            <a:endParaRPr lang="id-ID" dirty="0">
              <a:solidFill>
                <a:srgbClr val="0070C0"/>
              </a:solidFill>
            </a:endParaRPr>
          </a:p>
        </p:txBody>
      </p:sp>
    </p:spTree>
    <p:extLst>
      <p:ext uri="{BB962C8B-B14F-4D97-AF65-F5344CB8AC3E}">
        <p14:creationId xmlns:p14="http://schemas.microsoft.com/office/powerpoint/2010/main" val="25394958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417</TotalTime>
  <Words>1950</Words>
  <Application>Microsoft Office PowerPoint</Application>
  <PresentationFormat>Custom</PresentationFormat>
  <Paragraphs>207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Main Event</vt:lpstr>
      <vt:lpstr>Risiko  audit </vt:lpstr>
      <vt:lpstr>Risiko audit : </vt:lpstr>
      <vt:lpstr>Risiko audit : </vt:lpstr>
      <vt:lpstr>Risiko audit : </vt:lpstr>
      <vt:lpstr> 3 langkah auditor untuk menggunakan model Risiko audit pd tingkat asersi : </vt:lpstr>
      <vt:lpstr>Hubungan risiko bisnis entitas dg model risiko audit</vt:lpstr>
      <vt:lpstr>CONTOH :</vt:lpstr>
      <vt:lpstr>RISIKO AUDIT:</vt:lpstr>
      <vt:lpstr>Pertimbangan risiko audit pd tingkat laporan keuangan</vt:lpstr>
      <vt:lpstr>Pertimbangan risiko audit pd tingkat saldo akun / gol.transaksi</vt:lpstr>
      <vt:lpstr>RISIKO AUDIT lanjutan …:</vt:lpstr>
      <vt:lpstr>RISIKO AUDIT lanjutan …:</vt:lpstr>
      <vt:lpstr>RISIKO AUDIT lanjutan …:</vt:lpstr>
      <vt:lpstr>RISIKO AUDIT lanjutan …:</vt:lpstr>
      <vt:lpstr>RISIKO AUDIT lanjutan …:</vt:lpstr>
      <vt:lpstr>Kaitan risiko bawaan, risiko pengendalian &amp; risiko deteksi</vt:lpstr>
      <vt:lpstr>MATERIALITAS</vt:lpstr>
      <vt:lpstr>MATERIALITAS lanjutan …</vt:lpstr>
      <vt:lpstr>MATERIALITAS lanjutan …</vt:lpstr>
      <vt:lpstr>MATERIALITAS lanjutan …</vt:lpstr>
      <vt:lpstr>Salah saji:</vt:lpstr>
      <vt:lpstr>Salah saji ..........</vt:lpstr>
      <vt:lpstr>Salah saji...................</vt:lpstr>
      <vt:lpstr>Salah saji................</vt:lpstr>
      <vt:lpstr>PENILAIAN auditor atas RISIKO bisnis &amp;  risiko salah saji material</vt:lpstr>
      <vt:lpstr>Bertanya kepada manajemen</vt:lpstr>
      <vt:lpstr> PROSEDUR ANALITIS</vt:lpstr>
      <vt:lpstr> OBSERVASI &amp; INSPEKSI</vt:lpstr>
      <vt:lpstr> SIFAT DAN ENTITAS</vt:lpstr>
      <vt:lpstr> INDUSTRI, PERATURAN &amp; FAKTOR EKSTERNAL</vt:lpstr>
      <vt:lpstr>2.  LINGKUNGAN PERATURAN :</vt:lpstr>
      <vt:lpstr>3. FAKTOR2 EKSTERNAL:</vt:lpstr>
      <vt:lpstr>TUJUAN, STRATEGI &amp; RISIKO BISNIS TERKAIT</vt:lpstr>
      <vt:lpstr>CONTOH :TUJUAN, STRATEGI &amp; RISIKO BISNIS TERKAIT</vt:lpstr>
      <vt:lpstr>Mengukur kinerja entitas</vt:lpstr>
      <vt:lpstr>Pengendalian internal (bab 6).....</vt:lpstr>
      <vt:lpstr>Jenis2 &amp; penyebab salah saji</vt:lpstr>
      <vt:lpstr>Jenis2 &amp; penyebab salah saji</vt:lpstr>
      <vt:lpstr>salah saji diketahui :</vt:lpstr>
      <vt:lpstr>Kemungkinan salah saji  :</vt:lpstr>
      <vt:lpstr>Proses penilaian risiko kecurangan:</vt:lpstr>
      <vt:lpstr>Indikasi kondisi kecurangan &amp; faktor2 risiko kecurangan ( fraud, risk &amp; triangle)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Risiko  audit</dc:title>
  <dc:creator>Limitless</dc:creator>
  <cp:lastModifiedBy>anik</cp:lastModifiedBy>
  <cp:revision>42</cp:revision>
  <dcterms:created xsi:type="dcterms:W3CDTF">2015-03-21T06:04:42Z</dcterms:created>
  <dcterms:modified xsi:type="dcterms:W3CDTF">2015-04-08T00:01:24Z</dcterms:modified>
</cp:coreProperties>
</file>